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Inter SemiBold"/>
      <p:regular r:id="rId17"/>
      <p:bold r:id="rId18"/>
      <p:italic r:id="rId19"/>
      <p:boldItalic r:id="rId20"/>
    </p:embeddedFont>
    <p:embeddedFont>
      <p:font typeface="Inter"/>
      <p:bold r:id="rId21"/>
      <p:boldItalic r:id="rId22"/>
    </p:embeddedFont>
    <p:embeddedFont>
      <p:font typeface="Inter ExtraBold"/>
      <p:bold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nterSemiBold-boldItalic.fntdata"/><Relationship Id="rId11" Type="http://schemas.openxmlformats.org/officeDocument/2006/relationships/slide" Target="slides/slide7.xml"/><Relationship Id="rId22" Type="http://schemas.openxmlformats.org/officeDocument/2006/relationships/font" Target="fonts/Inter-boldItalic.fntdata"/><Relationship Id="rId10" Type="http://schemas.openxmlformats.org/officeDocument/2006/relationships/slide" Target="slides/slide6.xml"/><Relationship Id="rId21" Type="http://schemas.openxmlformats.org/officeDocument/2006/relationships/font" Target="fonts/Inter-bold.fntdata"/><Relationship Id="rId13" Type="http://schemas.openxmlformats.org/officeDocument/2006/relationships/slide" Target="slides/slide9.xml"/><Relationship Id="rId24" Type="http://schemas.openxmlformats.org/officeDocument/2006/relationships/font" Target="fonts/InterExtraBold-boldItalic.fntdata"/><Relationship Id="rId12" Type="http://schemas.openxmlformats.org/officeDocument/2006/relationships/slide" Target="slides/slide8.xml"/><Relationship Id="rId23" Type="http://schemas.openxmlformats.org/officeDocument/2006/relationships/font" Target="fonts/Inter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SemiBold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InterSemiBold-italic.fntdata"/><Relationship Id="rId6" Type="http://schemas.openxmlformats.org/officeDocument/2006/relationships/slide" Target="slides/slide2.xml"/><Relationship Id="rId18" Type="http://schemas.openxmlformats.org/officeDocument/2006/relationships/font" Target="fonts/InterSemiBold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 (g39745aae6ea_7_0)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 Only (g39745aae6ea_14_0)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 Only (g39745aae6ea_28_0)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Title Only (g3d65f6cde3f_8_0)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Title Only (g3d65f6cde3f_16_0)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Title Only (g3d65f6cde3f_23_0)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Title Only (g3d65f6cde3f_31_0)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Title Only (g3d65f6cde3f_38_0)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Title Only (g3d65f6cde3f_46_0)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428037" y="6415087"/>
            <a:ext cx="258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3"/>
          <p:cNvSpPr/>
          <p:nvPr>
            <p:ph idx="2" type="pic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28037" y="6415087"/>
            <a:ext cx="258762" cy="247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Relationship Id="rId5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20"/>
          <p:cNvPicPr preferRelativeResize="0"/>
          <p:nvPr/>
        </p:nvPicPr>
        <p:blipFill rotWithShape="1">
          <a:blip r:embed="rId3">
            <a:alphaModFix/>
          </a:blip>
          <a:srcRect b="0" l="12503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20"/>
          <p:cNvGrpSpPr/>
          <p:nvPr/>
        </p:nvGrpSpPr>
        <p:grpSpPr>
          <a:xfrm>
            <a:off x="0" y="0"/>
            <a:ext cx="9144000" cy="1143000"/>
            <a:chOff x="0" y="0"/>
            <a:chExt cx="9144000" cy="1143000"/>
          </a:xfrm>
        </p:grpSpPr>
        <p:sp>
          <p:nvSpPr>
            <p:cNvPr id="78" name="Google Shape;78;p20"/>
            <p:cNvSpPr/>
            <p:nvPr/>
          </p:nvSpPr>
          <p:spPr>
            <a:xfrm>
              <a:off x="0" y="0"/>
              <a:ext cx="9144000" cy="1143000"/>
            </a:xfrm>
            <a:prstGeom prst="rect">
              <a:avLst/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20"/>
            <p:cNvSpPr txBox="1"/>
            <p:nvPr/>
          </p:nvSpPr>
          <p:spPr>
            <a:xfrm>
              <a:off x="381000" y="190500"/>
              <a:ext cx="5715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Company Overview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Scalable Wellness Solutions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  <p:pic>
          <p:nvPicPr>
            <p:cNvPr id="80" name="Google Shape;80;p20"/>
            <p:cNvPicPr preferRelativeResize="0"/>
            <p:nvPr/>
          </p:nvPicPr>
          <p:blipFill rotWithShape="1">
            <a:blip r:embed="rId4">
              <a:alphaModFix/>
            </a:blip>
            <a:srcRect b="80" l="0" r="0" t="90"/>
            <a:stretch/>
          </p:blipFill>
          <p:spPr>
            <a:xfrm>
              <a:off x="7048500" y="180975"/>
              <a:ext cx="1714500" cy="781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oogle Shape;81;p20"/>
          <p:cNvGrpSpPr/>
          <p:nvPr/>
        </p:nvGrpSpPr>
        <p:grpSpPr>
          <a:xfrm>
            <a:off x="381000" y="1428750"/>
            <a:ext cx="8382000" cy="1714500"/>
            <a:chOff x="381000" y="1428750"/>
            <a:chExt cx="8382000" cy="1714500"/>
          </a:xfrm>
        </p:grpSpPr>
        <p:sp>
          <p:nvSpPr>
            <p:cNvPr id="82" name="Google Shape;82;p20"/>
            <p:cNvSpPr/>
            <p:nvPr/>
          </p:nvSpPr>
          <p:spPr>
            <a:xfrm>
              <a:off x="381000" y="1428750"/>
              <a:ext cx="8382000" cy="1714500"/>
            </a:xfrm>
            <a:prstGeom prst="roundRect">
              <a:avLst>
                <a:gd fmla="val 6666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20"/>
            <p:cNvSpPr/>
            <p:nvPr/>
          </p:nvSpPr>
          <p:spPr>
            <a:xfrm>
              <a:off x="381000" y="1428750"/>
              <a:ext cx="83820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20"/>
            <p:cNvSpPr txBox="1"/>
            <p:nvPr/>
          </p:nvSpPr>
          <p:spPr>
            <a:xfrm>
              <a:off x="666750" y="1666875"/>
              <a:ext cx="78105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33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Systemic Relief.</a:t>
              </a:r>
              <a:endParaRPr b="0" sz="333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22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The next generation of transdermal medical technology.</a:t>
              </a:r>
              <a:endParaRPr b="0" sz="222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85" name="Google Shape;85;p20"/>
          <p:cNvGrpSpPr/>
          <p:nvPr/>
        </p:nvGrpSpPr>
        <p:grpSpPr>
          <a:xfrm>
            <a:off x="381000" y="3429000"/>
            <a:ext cx="8382000" cy="1333500"/>
            <a:chOff x="381000" y="3429000"/>
            <a:chExt cx="8382000" cy="1333500"/>
          </a:xfrm>
        </p:grpSpPr>
        <p:sp>
          <p:nvSpPr>
            <p:cNvPr id="86" name="Google Shape;86;p20"/>
            <p:cNvSpPr/>
            <p:nvPr/>
          </p:nvSpPr>
          <p:spPr>
            <a:xfrm>
              <a:off x="381000" y="3429000"/>
              <a:ext cx="8382000" cy="1333500"/>
            </a:xfrm>
            <a:prstGeom prst="roundRect">
              <a:avLst>
                <a:gd fmla="val 8571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20"/>
            <p:cNvSpPr txBox="1"/>
            <p:nvPr/>
          </p:nvSpPr>
          <p:spPr>
            <a:xfrm>
              <a:off x="666750" y="3619500"/>
              <a:ext cx="78105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Core Platform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rgbClr val="1E293B"/>
                  </a:solidFill>
                  <a:latin typeface="Inter"/>
                  <a:ea typeface="Inter"/>
                  <a:cs typeface="Inter"/>
                  <a:sym typeface="Inter"/>
                </a:rPr>
                <a:t>Triple-Action SENDS™ Transdermal Platform</a:t>
              </a:r>
              <a:endParaRPr b="1" sz="2400">
                <a:solidFill>
                  <a:srgbClr val="1E293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88" name="Google Shape;88;p20"/>
          <p:cNvGrpSpPr/>
          <p:nvPr/>
        </p:nvGrpSpPr>
        <p:grpSpPr>
          <a:xfrm>
            <a:off x="381000" y="4953000"/>
            <a:ext cx="8382075" cy="1524000"/>
            <a:chOff x="381000" y="4953000"/>
            <a:chExt cx="8382075" cy="1524000"/>
          </a:xfrm>
        </p:grpSpPr>
        <p:sp>
          <p:nvSpPr>
            <p:cNvPr id="89" name="Google Shape;89;p20"/>
            <p:cNvSpPr/>
            <p:nvPr/>
          </p:nvSpPr>
          <p:spPr>
            <a:xfrm>
              <a:off x="381000" y="4953000"/>
              <a:ext cx="2600400" cy="1524000"/>
            </a:xfrm>
            <a:prstGeom prst="roundRect">
              <a:avLst>
                <a:gd fmla="val 75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20"/>
            <p:cNvSpPr txBox="1"/>
            <p:nvPr/>
          </p:nvSpPr>
          <p:spPr>
            <a:xfrm>
              <a:off x="571500" y="5143500"/>
              <a:ext cx="221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0">
                  <a:solidFill>
                    <a:srgbClr val="0EA5E9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shutter_speed</a:t>
              </a:r>
              <a:endParaRPr sz="2590">
                <a:solidFill>
                  <a:srgbClr val="0EA5E9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8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Rapid Onset</a:t>
              </a:r>
              <a:endParaRPr b="0" sz="148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18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Immediate localized relief without the wait.</a:t>
              </a:r>
              <a:endParaRPr sz="1018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1" name="Google Shape;91;p20"/>
            <p:cNvSpPr/>
            <p:nvPr/>
          </p:nvSpPr>
          <p:spPr>
            <a:xfrm>
              <a:off x="3271838" y="4953000"/>
              <a:ext cx="2600400" cy="1524000"/>
            </a:xfrm>
            <a:prstGeom prst="roundRect">
              <a:avLst>
                <a:gd fmla="val 75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20"/>
            <p:cNvSpPr txBox="1"/>
            <p:nvPr/>
          </p:nvSpPr>
          <p:spPr>
            <a:xfrm>
              <a:off x="3462338" y="5143500"/>
              <a:ext cx="221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0">
                  <a:solidFill>
                    <a:srgbClr val="38BDF8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verified_user</a:t>
              </a:r>
              <a:endParaRPr sz="2590">
                <a:solidFill>
                  <a:srgbClr val="38BDF8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8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Non-Systemic</a:t>
              </a:r>
              <a:endParaRPr b="0" sz="148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18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Avoids liver metabolism and gastric distress.</a:t>
              </a:r>
              <a:endParaRPr sz="1018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93" name="Google Shape;93;p20"/>
            <p:cNvSpPr/>
            <p:nvPr/>
          </p:nvSpPr>
          <p:spPr>
            <a:xfrm>
              <a:off x="6162675" y="4953000"/>
              <a:ext cx="2600400" cy="1524000"/>
            </a:xfrm>
            <a:prstGeom prst="roundRect">
              <a:avLst>
                <a:gd fmla="val 7500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20"/>
            <p:cNvSpPr txBox="1"/>
            <p:nvPr/>
          </p:nvSpPr>
          <p:spPr>
            <a:xfrm>
              <a:off x="6353175" y="5143500"/>
              <a:ext cx="2219400" cy="114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90">
                  <a:solidFill>
                    <a:srgbClr val="0369A1"/>
                  </a:solidFill>
                  <a:latin typeface="Material Icons"/>
                  <a:ea typeface="Material Icons"/>
                  <a:cs typeface="Material Icons"/>
                  <a:sym typeface="Material Icons"/>
                </a:rPr>
                <a:t>trending_up</a:t>
              </a:r>
              <a:endParaRPr sz="2590">
                <a:solidFill>
                  <a:srgbClr val="0369A1"/>
                </a:solidFill>
                <a:latin typeface="Material Icons"/>
                <a:ea typeface="Material Icons"/>
                <a:cs typeface="Material Icons"/>
                <a:sym typeface="Material Icons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8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Scalable</a:t>
              </a:r>
              <a:endParaRPr b="0" sz="148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375"/>
                </a:spcBef>
                <a:spcAft>
                  <a:spcPts val="0"/>
                </a:spcAft>
                <a:buNone/>
              </a:pPr>
              <a:r>
                <a:rPr lang="en-US" sz="1018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Engineered for mass wellness markets.</a:t>
              </a:r>
              <a:endParaRPr sz="1018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F0FF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9"/>
          <p:cNvPicPr preferRelativeResize="0"/>
          <p:nvPr/>
        </p:nvPicPr>
        <p:blipFill rotWithShape="1">
          <a:blip r:embed="rId3">
            <a:alphaModFix/>
          </a:blip>
          <a:srcRect b="0" l="12503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9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9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Market Traction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Execution &amp; Scaling</a:t>
            </a:r>
            <a:endParaRPr b="0" sz="32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279" name="Google Shape;279;p29"/>
          <p:cNvPicPr preferRelativeResize="0"/>
          <p:nvPr/>
        </p:nvPicPr>
        <p:blipFill rotWithShape="1">
          <a:blip r:embed="rId4">
            <a:alphaModFix/>
          </a:blip>
          <a:srcRect b="0" l="10" r="289" t="0"/>
          <a:stretch/>
        </p:blipFill>
        <p:spPr>
          <a:xfrm>
            <a:off x="7637478" y="219075"/>
            <a:ext cx="11241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0" name="Google Shape;280;p29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281" name="Google Shape;281;p29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 txBox="1"/>
            <p:nvPr/>
          </p:nvSpPr>
          <p:spPr>
            <a:xfrm>
              <a:off x="571500" y="1238250"/>
              <a:ext cx="8001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Transformative Retail Engine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Finalizing a partnership activating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60,000 stores</a:t>
              </a: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 targeting a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$78.2M revenue inflection</a:t>
              </a: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 by 2028.</a:t>
              </a:r>
              <a:endParaRPr b="0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381000" y="2476500"/>
            <a:ext cx="2600400" cy="3619500"/>
            <a:chOff x="381000" y="2476500"/>
            <a:chExt cx="2600400" cy="3619500"/>
          </a:xfrm>
        </p:grpSpPr>
        <p:sp>
          <p:nvSpPr>
            <p:cNvPr id="284" name="Google Shape;284;p29"/>
            <p:cNvSpPr/>
            <p:nvPr/>
          </p:nvSpPr>
          <p:spPr>
            <a:xfrm>
              <a:off x="381000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38100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 txBox="1"/>
            <p:nvPr/>
          </p:nvSpPr>
          <p:spPr>
            <a:xfrm>
              <a:off x="571500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01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Strategic MOU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Formalized April 2026 with </a:t>
              </a: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CentennialRx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, securing national pharmacy network access.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87" name="Google Shape;287;p29"/>
          <p:cNvGrpSpPr/>
          <p:nvPr/>
        </p:nvGrpSpPr>
        <p:grpSpPr>
          <a:xfrm>
            <a:off x="3267075" y="2476500"/>
            <a:ext cx="2600400" cy="3619500"/>
            <a:chOff x="3267075" y="2476500"/>
            <a:chExt cx="2600400" cy="3619500"/>
          </a:xfrm>
        </p:grpSpPr>
        <p:sp>
          <p:nvSpPr>
            <p:cNvPr id="288" name="Google Shape;288;p29"/>
            <p:cNvSpPr/>
            <p:nvPr/>
          </p:nvSpPr>
          <p:spPr>
            <a:xfrm>
              <a:off x="32670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32670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34575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02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Regulatory Status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90-day window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to NDC acquisition and full commercial activation across the network.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91" name="Google Shape;291;p29"/>
          <p:cNvGrpSpPr/>
          <p:nvPr/>
        </p:nvGrpSpPr>
        <p:grpSpPr>
          <a:xfrm>
            <a:off x="6153150" y="2476500"/>
            <a:ext cx="2600400" cy="3619500"/>
            <a:chOff x="6153150" y="2476500"/>
            <a:chExt cx="2600400" cy="3619500"/>
          </a:xfrm>
        </p:grpSpPr>
        <p:sp>
          <p:nvSpPr>
            <p:cNvPr id="292" name="Google Shape;292;p29"/>
            <p:cNvSpPr/>
            <p:nvPr/>
          </p:nvSpPr>
          <p:spPr>
            <a:xfrm>
              <a:off x="6153150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615315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6343650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03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Tech Readiness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Fully patented platform with institutional validation from </a:t>
              </a:r>
              <a:r>
                <a:rPr b="1" lang="en-US" sz="12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UMB School of Pharmacy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0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0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Investment Opportunity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Strategic Capital Ask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01" name="Google Shape;30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7478" y="219075"/>
            <a:ext cx="11274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" name="Google Shape;302;p30"/>
          <p:cNvGrpSpPr/>
          <p:nvPr/>
        </p:nvGrpSpPr>
        <p:grpSpPr>
          <a:xfrm>
            <a:off x="381000" y="1238250"/>
            <a:ext cx="8382000" cy="1047900"/>
            <a:chOff x="381000" y="1238250"/>
            <a:chExt cx="8382000" cy="1047900"/>
          </a:xfrm>
        </p:grpSpPr>
        <p:sp>
          <p:nvSpPr>
            <p:cNvPr id="303" name="Google Shape;303;p30"/>
            <p:cNvSpPr/>
            <p:nvPr/>
          </p:nvSpPr>
          <p:spPr>
            <a:xfrm>
              <a:off x="381000" y="1238250"/>
              <a:ext cx="8382000" cy="1047900"/>
            </a:xfrm>
            <a:prstGeom prst="roundRect">
              <a:avLst>
                <a:gd fmla="val 7272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571500" y="1238250"/>
              <a:ext cx="8001000" cy="1047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Raising </a:t>
              </a:r>
              <a:r>
                <a:rPr b="1" lang="en-US" sz="18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$5.0 Million</a:t>
              </a: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to activate national rollout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Targeting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$78M revenue inflection</a:t>
              </a: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 within 24–36 months.</a:t>
              </a:r>
              <a:endParaRPr b="0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381000" y="2571750"/>
            <a:ext cx="2600400" cy="3429000"/>
            <a:chOff x="381000" y="2571750"/>
            <a:chExt cx="2600400" cy="3429000"/>
          </a:xfrm>
        </p:grpSpPr>
        <p:sp>
          <p:nvSpPr>
            <p:cNvPr id="306" name="Google Shape;306;p30"/>
            <p:cNvSpPr/>
            <p:nvPr/>
          </p:nvSpPr>
          <p:spPr>
            <a:xfrm>
              <a:off x="381000" y="2571750"/>
              <a:ext cx="2600400" cy="34290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81000" y="257175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0"/>
            <p:cNvSpPr txBox="1"/>
            <p:nvPr/>
          </p:nvSpPr>
          <p:spPr>
            <a:xfrm>
              <a:off x="571500" y="2809875"/>
              <a:ext cx="2219400" cy="2952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Manufacturing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Scale Inventory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Scaling inventory for the </a:t>
              </a: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60,000-store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national launch.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09" name="Google Shape;309;p30"/>
          <p:cNvGrpSpPr/>
          <p:nvPr/>
        </p:nvGrpSpPr>
        <p:grpSpPr>
          <a:xfrm>
            <a:off x="3271838" y="2571750"/>
            <a:ext cx="2600400" cy="3429000"/>
            <a:chOff x="3271838" y="2571750"/>
            <a:chExt cx="2600400" cy="3429000"/>
          </a:xfrm>
        </p:grpSpPr>
        <p:sp>
          <p:nvSpPr>
            <p:cNvPr id="310" name="Google Shape;310;p30"/>
            <p:cNvSpPr/>
            <p:nvPr/>
          </p:nvSpPr>
          <p:spPr>
            <a:xfrm>
              <a:off x="3271838" y="2571750"/>
              <a:ext cx="2600400" cy="34290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3271838" y="257175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0"/>
            <p:cNvSpPr txBox="1"/>
            <p:nvPr/>
          </p:nvSpPr>
          <p:spPr>
            <a:xfrm>
              <a:off x="3462338" y="2809875"/>
              <a:ext cx="2219400" cy="2952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Marketing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Clinical Outreach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Pharmacist education and </a:t>
              </a: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oncology-specific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clinical outreach programs.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13" name="Google Shape;313;p30"/>
          <p:cNvGrpSpPr/>
          <p:nvPr/>
        </p:nvGrpSpPr>
        <p:grpSpPr>
          <a:xfrm>
            <a:off x="6162675" y="2571750"/>
            <a:ext cx="2600400" cy="3429000"/>
            <a:chOff x="6162675" y="2571750"/>
            <a:chExt cx="2600400" cy="3429000"/>
          </a:xfrm>
        </p:grpSpPr>
        <p:sp>
          <p:nvSpPr>
            <p:cNvPr id="314" name="Google Shape;314;p30"/>
            <p:cNvSpPr/>
            <p:nvPr/>
          </p:nvSpPr>
          <p:spPr>
            <a:xfrm>
              <a:off x="6162675" y="2571750"/>
              <a:ext cx="2600400" cy="34290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6162675" y="257175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0"/>
            <p:cNvSpPr txBox="1"/>
            <p:nvPr/>
          </p:nvSpPr>
          <p:spPr>
            <a:xfrm>
              <a:off x="6353175" y="2809875"/>
              <a:ext cx="2219400" cy="29529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Operations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NDC Logistics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Expanding logistics to support </a:t>
              </a:r>
              <a:r>
                <a:rPr b="1" lang="en-US" sz="12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NDC-coded</a:t>
              </a: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pharmacy distribution network.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17" name="Google Shape;317;p30"/>
          <p:cNvSpPr txBox="1"/>
          <p:nvPr/>
        </p:nvSpPr>
        <p:spPr>
          <a:xfrm>
            <a:off x="381000" y="6286500"/>
            <a:ext cx="8382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11Three Proprietary &amp; Confidential | Series A Fundraising</a:t>
            </a:r>
            <a:endParaRPr sz="10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24000" y="0"/>
            <a:ext cx="12191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1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Contact Information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Get in Touch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325" name="Google Shape;325;p31"/>
          <p:cNvPicPr preferRelativeResize="0"/>
          <p:nvPr/>
        </p:nvPicPr>
        <p:blipFill rotWithShape="1">
          <a:blip r:embed="rId4">
            <a:alphaModFix/>
          </a:blip>
          <a:srcRect b="0" l="0" r="0" t="10"/>
          <a:stretch/>
        </p:blipFill>
        <p:spPr>
          <a:xfrm>
            <a:off x="7637145" y="219075"/>
            <a:ext cx="11274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31"/>
          <p:cNvGrpSpPr/>
          <p:nvPr/>
        </p:nvGrpSpPr>
        <p:grpSpPr>
          <a:xfrm>
            <a:off x="381000" y="1238250"/>
            <a:ext cx="8382000" cy="1047900"/>
            <a:chOff x="381000" y="1238250"/>
            <a:chExt cx="8382000" cy="1047900"/>
          </a:xfrm>
        </p:grpSpPr>
        <p:sp>
          <p:nvSpPr>
            <p:cNvPr id="327" name="Google Shape;327;p31"/>
            <p:cNvSpPr/>
            <p:nvPr/>
          </p:nvSpPr>
          <p:spPr>
            <a:xfrm>
              <a:off x="381000" y="1238250"/>
              <a:ext cx="8382000" cy="1047900"/>
            </a:xfrm>
            <a:prstGeom prst="roundRect">
              <a:avLst>
                <a:gd fmla="val 7272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31"/>
            <p:cNvSpPr txBox="1"/>
            <p:nvPr/>
          </p:nvSpPr>
          <p:spPr>
            <a:xfrm>
              <a:off x="571500" y="1238250"/>
              <a:ext cx="8001000" cy="104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11Three: The New Standard in Pain &amp; Wellness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Invest in the de-risking of pain management.</a:t>
              </a:r>
              <a:endParaRPr b="0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29" name="Google Shape;329;p31"/>
          <p:cNvGrpSpPr/>
          <p:nvPr/>
        </p:nvGrpSpPr>
        <p:grpSpPr>
          <a:xfrm>
            <a:off x="381000" y="2571750"/>
            <a:ext cx="4048200" cy="2857500"/>
            <a:chOff x="381000" y="2571750"/>
            <a:chExt cx="4048200" cy="2857500"/>
          </a:xfrm>
        </p:grpSpPr>
        <p:sp>
          <p:nvSpPr>
            <p:cNvPr id="330" name="Google Shape;330;p31"/>
            <p:cNvSpPr/>
            <p:nvPr/>
          </p:nvSpPr>
          <p:spPr>
            <a:xfrm>
              <a:off x="381000" y="2571750"/>
              <a:ext cx="4048200" cy="2857500"/>
            </a:xfrm>
            <a:prstGeom prst="roundRect">
              <a:avLst>
                <a:gd fmla="val 4000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81000" y="257175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31"/>
            <p:cNvSpPr txBox="1"/>
            <p:nvPr/>
          </p:nvSpPr>
          <p:spPr>
            <a:xfrm>
              <a:off x="571500" y="2809875"/>
              <a:ext cx="36672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Patrick Kelly</a:t>
              </a:r>
              <a:endParaRPr b="0" sz="14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CEO</a:t>
              </a:r>
              <a:endParaRPr b="1" sz="120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pat@11threetech.com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410.340.5360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333" name="Google Shape;333;p31"/>
          <p:cNvGrpSpPr/>
          <p:nvPr/>
        </p:nvGrpSpPr>
        <p:grpSpPr>
          <a:xfrm>
            <a:off x="4714875" y="2571750"/>
            <a:ext cx="4048200" cy="2857500"/>
            <a:chOff x="4714875" y="2571750"/>
            <a:chExt cx="4048200" cy="2857500"/>
          </a:xfrm>
        </p:grpSpPr>
        <p:sp>
          <p:nvSpPr>
            <p:cNvPr id="334" name="Google Shape;334;p31"/>
            <p:cNvSpPr/>
            <p:nvPr/>
          </p:nvSpPr>
          <p:spPr>
            <a:xfrm>
              <a:off x="4714875" y="2571750"/>
              <a:ext cx="4048200" cy="2857500"/>
            </a:xfrm>
            <a:prstGeom prst="roundRect">
              <a:avLst>
                <a:gd fmla="val 4000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4714875" y="257175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1"/>
            <p:cNvSpPr txBox="1"/>
            <p:nvPr/>
          </p:nvSpPr>
          <p:spPr>
            <a:xfrm>
              <a:off x="4905375" y="2809875"/>
              <a:ext cx="3667200" cy="247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369A1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Project Status</a:t>
              </a:r>
              <a:endParaRPr b="0" sz="1400">
                <a:solidFill>
                  <a:srgbClr val="0369A1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20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Activation Window</a:t>
              </a:r>
              <a:endParaRPr b="0" sz="20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2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90-Day Regulatory &amp; Commercial Activation Window.</a:t>
              </a:r>
              <a:endParaRPr b="0" sz="12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37" name="Google Shape;337;p31"/>
          <p:cNvSpPr txBox="1"/>
          <p:nvPr/>
        </p:nvSpPr>
        <p:spPr>
          <a:xfrm>
            <a:off x="381000" y="6286500"/>
            <a:ext cx="8382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10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rPr>
              <a:t>11Three Proprietary &amp; Confidential | Series A Fundraising</a:t>
            </a:r>
            <a:endParaRPr b="0" sz="1000">
              <a:solidFill>
                <a:srgbClr val="94A3B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21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100" name="Google Shape;100;p21"/>
            <p:cNvSpPr/>
            <p:nvPr/>
          </p:nvSpPr>
          <p:spPr>
            <a:xfrm>
              <a:off x="0" y="0"/>
              <a:ext cx="9144000" cy="952500"/>
            </a:xfrm>
            <a:prstGeom prst="rect">
              <a:avLst/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1"/>
            <p:cNvSpPr txBox="1"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The Problem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Pain treatment is a $635B problem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grpSp>
        <p:nvGrpSpPr>
          <p:cNvPr id="102" name="Google Shape;102;p21"/>
          <p:cNvGrpSpPr/>
          <p:nvPr/>
        </p:nvGrpSpPr>
        <p:grpSpPr>
          <a:xfrm>
            <a:off x="381000" y="1143000"/>
            <a:ext cx="8382000" cy="857400"/>
            <a:chOff x="381000" y="1143000"/>
            <a:chExt cx="8382000" cy="857400"/>
          </a:xfrm>
        </p:grpSpPr>
        <p:sp>
          <p:nvSpPr>
            <p:cNvPr id="103" name="Google Shape;103;p21"/>
            <p:cNvSpPr/>
            <p:nvPr/>
          </p:nvSpPr>
          <p:spPr>
            <a:xfrm>
              <a:off x="381000" y="1143000"/>
              <a:ext cx="8382000" cy="857400"/>
            </a:xfrm>
            <a:prstGeom prst="roundRect">
              <a:avLst>
                <a:gd fmla="val 8888" name="adj"/>
              </a:avLst>
            </a:prstGeom>
            <a:solidFill>
              <a:srgbClr val="FEE2E2"/>
            </a:solidFill>
            <a:ln cap="flat" cmpd="sng" w="9525">
              <a:solidFill>
                <a:srgbClr val="EF444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1"/>
            <p:cNvSpPr txBox="1"/>
            <p:nvPr/>
          </p:nvSpPr>
          <p:spPr>
            <a:xfrm>
              <a:off x="619125" y="1143000"/>
              <a:ext cx="79059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991B1B"/>
                  </a:solidFill>
                  <a:latin typeface="Inter"/>
                  <a:ea typeface="Inter"/>
                  <a:cs typeface="Inter"/>
                  <a:sym typeface="Inter"/>
                </a:rPr>
                <a:t>100 Million Americans suffer from chronic pain, costing the healthcare system </a:t>
              </a:r>
              <a:r>
                <a:rPr b="1" lang="en-US" sz="1400">
                  <a:solidFill>
                    <a:srgbClr val="991B1B"/>
                  </a:solidFill>
                  <a:latin typeface="Inter"/>
                  <a:ea typeface="Inter"/>
                  <a:cs typeface="Inter"/>
                  <a:sym typeface="Inter"/>
                </a:rPr>
                <a:t>$635B annually</a:t>
              </a:r>
              <a:r>
                <a:rPr lang="en-US" sz="1400">
                  <a:solidFill>
                    <a:srgbClr val="991B1B"/>
                  </a:solidFill>
                  <a:latin typeface="Inter"/>
                  <a:ea typeface="Inter"/>
                  <a:cs typeface="Inter"/>
                  <a:sym typeface="Inter"/>
                </a:rPr>
                <a:t> in treatments that drive opioid dependency and organ damage.</a:t>
              </a:r>
              <a:endParaRPr sz="1400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05" name="Google Shape;105;p21"/>
          <p:cNvGrpSpPr/>
          <p:nvPr/>
        </p:nvGrpSpPr>
        <p:grpSpPr>
          <a:xfrm>
            <a:off x="381000" y="2238375"/>
            <a:ext cx="2600400" cy="4000500"/>
            <a:chOff x="381000" y="2238375"/>
            <a:chExt cx="2600400" cy="4000500"/>
          </a:xfrm>
        </p:grpSpPr>
        <p:sp>
          <p:nvSpPr>
            <p:cNvPr id="106" name="Google Shape;106;p21"/>
            <p:cNvSpPr/>
            <p:nvPr/>
          </p:nvSpPr>
          <p:spPr>
            <a:xfrm>
              <a:off x="381000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381000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EF4444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571500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Severity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EF4444"/>
                  </a:solidFill>
                  <a:latin typeface="Inter"/>
                  <a:ea typeface="Inter"/>
                  <a:cs typeface="Inter"/>
                  <a:sym typeface="Inter"/>
                </a:rPr>
                <a:t>Drug Inefficiency</a:t>
              </a:r>
              <a:endParaRPr b="1" sz="1200">
                <a:solidFill>
                  <a:srgbClr val="EF4444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Current oral medications (NSAIDs/Opioids) require high doses due to </a:t>
              </a:r>
              <a:r>
                <a:rPr b="1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poor bioavailability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Result: Gastric distress and kidney failure.</a:t>
              </a:r>
              <a:endParaRPr b="0" sz="11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  <p:grpSp>
        <p:nvGrpSpPr>
          <p:cNvPr id="109" name="Google Shape;109;p21"/>
          <p:cNvGrpSpPr/>
          <p:nvPr/>
        </p:nvGrpSpPr>
        <p:grpSpPr>
          <a:xfrm>
            <a:off x="3271838" y="2238375"/>
            <a:ext cx="2600400" cy="4000500"/>
            <a:chOff x="3271838" y="2238375"/>
            <a:chExt cx="2600400" cy="4000500"/>
          </a:xfrm>
        </p:grpSpPr>
        <p:sp>
          <p:nvSpPr>
            <p:cNvPr id="110" name="Google Shape;110;p21"/>
            <p:cNvSpPr/>
            <p:nvPr/>
          </p:nvSpPr>
          <p:spPr>
            <a:xfrm>
              <a:off x="3271838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3271838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F8717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1"/>
            <p:cNvSpPr txBox="1"/>
            <p:nvPr/>
          </p:nvSpPr>
          <p:spPr>
            <a:xfrm>
              <a:off x="3462338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Scope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87171"/>
                  </a:solidFill>
                  <a:latin typeface="Inter"/>
                  <a:ea typeface="Inter"/>
                  <a:cs typeface="Inter"/>
                  <a:sym typeface="Inter"/>
                </a:rPr>
                <a:t>Oncology Gap</a:t>
              </a:r>
              <a:endParaRPr b="1" sz="1200">
                <a:solidFill>
                  <a:srgbClr val="F8717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1.9M new oncology patients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 annually lack localized, non-addictive relief for "breakthrough" pain.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13" name="Google Shape;113;p21"/>
          <p:cNvGrpSpPr/>
          <p:nvPr/>
        </p:nvGrpSpPr>
        <p:grpSpPr>
          <a:xfrm>
            <a:off x="6162675" y="2238375"/>
            <a:ext cx="2600400" cy="4000500"/>
            <a:chOff x="6162675" y="2238375"/>
            <a:chExt cx="2600400" cy="4000500"/>
          </a:xfrm>
        </p:grpSpPr>
        <p:sp>
          <p:nvSpPr>
            <p:cNvPr id="114" name="Google Shape;114;p21"/>
            <p:cNvSpPr/>
            <p:nvPr/>
          </p:nvSpPr>
          <p:spPr>
            <a:xfrm>
              <a:off x="6162675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EF2F2"/>
            </a:solidFill>
            <a:ln cap="flat" cmpd="sng" w="9525">
              <a:solidFill>
                <a:srgbClr val="FECAC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6162675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991B1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6353175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The Gap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991B1B"/>
                  </a:solidFill>
                  <a:latin typeface="Inter"/>
                  <a:ea typeface="Inter"/>
                  <a:cs typeface="Inter"/>
                  <a:sym typeface="Inter"/>
                </a:rPr>
                <a:t>Market Need</a:t>
              </a:r>
              <a:endParaRPr b="1" sz="1200">
                <a:solidFill>
                  <a:srgbClr val="991B1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40% of sufferers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 are dissatisfied with current treatments.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91B1B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Opportunity: High-efficacy transdermal solutions.</a:t>
              </a:r>
              <a:endParaRPr b="0" sz="1100">
                <a:solidFill>
                  <a:srgbClr val="991B1B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  <p:pic>
        <p:nvPicPr>
          <p:cNvPr descr="Google Shape;69;p13" id="117" name="Google Shape;11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175" y="218133"/>
            <a:ext cx="1131898" cy="51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F0F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12503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22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124" name="Google Shape;124;p22"/>
            <p:cNvSpPr/>
            <p:nvPr/>
          </p:nvSpPr>
          <p:spPr>
            <a:xfrm>
              <a:off x="0" y="0"/>
              <a:ext cx="9144000" cy="952500"/>
            </a:xfrm>
            <a:prstGeom prst="rect">
              <a:avLst/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2"/>
            <p:cNvSpPr txBox="1"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Solution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Targeted Transdermal Relief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grpSp>
        <p:nvGrpSpPr>
          <p:cNvPr id="126" name="Google Shape;126;p22"/>
          <p:cNvGrpSpPr/>
          <p:nvPr/>
        </p:nvGrpSpPr>
        <p:grpSpPr>
          <a:xfrm>
            <a:off x="381000" y="1143000"/>
            <a:ext cx="8382000" cy="857400"/>
            <a:chOff x="381000" y="1143000"/>
            <a:chExt cx="8382000" cy="857400"/>
          </a:xfrm>
        </p:grpSpPr>
        <p:sp>
          <p:nvSpPr>
            <p:cNvPr id="127" name="Google Shape;127;p22"/>
            <p:cNvSpPr/>
            <p:nvPr/>
          </p:nvSpPr>
          <p:spPr>
            <a:xfrm>
              <a:off x="381000" y="1143000"/>
              <a:ext cx="8382000" cy="857400"/>
            </a:xfrm>
            <a:prstGeom prst="roundRect">
              <a:avLst>
                <a:gd fmla="val 8888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2"/>
            <p:cNvSpPr txBox="1"/>
            <p:nvPr/>
          </p:nvSpPr>
          <p:spPr>
            <a:xfrm>
              <a:off x="619125" y="1143000"/>
              <a:ext cx="79059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A patented,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triple-action transdermal patch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delivering targeted Lidocaine and Multi-Cannabinoid relief directly through the skin without systemic side effects.</a:t>
              </a:r>
              <a:endParaRPr b="0"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9" name="Google Shape;129;p22"/>
          <p:cNvGrpSpPr/>
          <p:nvPr/>
        </p:nvGrpSpPr>
        <p:grpSpPr>
          <a:xfrm>
            <a:off x="381000" y="2238375"/>
            <a:ext cx="2600400" cy="4000500"/>
            <a:chOff x="381000" y="2238375"/>
            <a:chExt cx="2600400" cy="4000500"/>
          </a:xfrm>
        </p:grpSpPr>
        <p:sp>
          <p:nvSpPr>
            <p:cNvPr id="130" name="Google Shape;130;p22"/>
            <p:cNvSpPr/>
            <p:nvPr/>
          </p:nvSpPr>
          <p:spPr>
            <a:xfrm>
              <a:off x="381000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2"/>
            <p:cNvSpPr/>
            <p:nvPr/>
          </p:nvSpPr>
          <p:spPr>
            <a:xfrm>
              <a:off x="381000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2"/>
            <p:cNvSpPr txBox="1"/>
            <p:nvPr/>
          </p:nvSpPr>
          <p:spPr>
            <a:xfrm>
              <a:off x="571500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The Matrix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Triple-Action Formula</a:t>
              </a:r>
              <a:endParaRPr b="1" sz="120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64748B"/>
                </a:buClr>
                <a:buSzPts val="1100"/>
                <a:buFont typeface="Inter"/>
                <a:buChar char="●"/>
              </a:pPr>
              <a:r>
                <a:rPr b="1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5% Lidocaine: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 Provides immediate numbing.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750"/>
                </a:spcBef>
                <a:spcAft>
                  <a:spcPts val="750"/>
                </a:spcAft>
                <a:buClr>
                  <a:srgbClr val="64748B"/>
                </a:buClr>
                <a:buSzPts val="1100"/>
                <a:buFont typeface="Inter"/>
                <a:buChar char="●"/>
              </a:pPr>
              <a:r>
                <a:rPr b="1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100mg CBD/CBG/CBC: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 Delivers long-term wellness and anti-inflammatory support.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33" name="Google Shape;133;p22"/>
          <p:cNvGrpSpPr/>
          <p:nvPr/>
        </p:nvGrpSpPr>
        <p:grpSpPr>
          <a:xfrm>
            <a:off x="3271838" y="2238375"/>
            <a:ext cx="2600400" cy="4000500"/>
            <a:chOff x="3271838" y="2238375"/>
            <a:chExt cx="2600400" cy="4000500"/>
          </a:xfrm>
        </p:grpSpPr>
        <p:sp>
          <p:nvSpPr>
            <p:cNvPr id="134" name="Google Shape;134;p22"/>
            <p:cNvSpPr/>
            <p:nvPr/>
          </p:nvSpPr>
          <p:spPr>
            <a:xfrm>
              <a:off x="3271838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2"/>
            <p:cNvSpPr/>
            <p:nvPr/>
          </p:nvSpPr>
          <p:spPr>
            <a:xfrm>
              <a:off x="3271838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38BDF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 txBox="1"/>
            <p:nvPr/>
          </p:nvSpPr>
          <p:spPr>
            <a:xfrm>
              <a:off x="3462338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Bioavailability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SENDS™ Technology</a:t>
              </a:r>
              <a:endParaRPr b="1" sz="12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Patented delivery ensures micro-dosed relief passes the skin barrier effectively.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750"/>
                </a:spcAft>
                <a:buNone/>
              </a:pPr>
              <a:r>
                <a:rPr b="0" lang="en-US" sz="11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Avoids "first-pass" liver metabolism of oral pills.</a:t>
              </a:r>
              <a:endParaRPr b="0" sz="11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</p:txBody>
        </p:sp>
      </p:grpSp>
      <p:grpSp>
        <p:nvGrpSpPr>
          <p:cNvPr id="137" name="Google Shape;137;p22"/>
          <p:cNvGrpSpPr/>
          <p:nvPr/>
        </p:nvGrpSpPr>
        <p:grpSpPr>
          <a:xfrm>
            <a:off x="6162675" y="2238375"/>
            <a:ext cx="2600400" cy="4000500"/>
            <a:chOff x="6162675" y="2238375"/>
            <a:chExt cx="2600400" cy="4000500"/>
          </a:xfrm>
        </p:grpSpPr>
        <p:sp>
          <p:nvSpPr>
            <p:cNvPr id="138" name="Google Shape;138;p22"/>
            <p:cNvSpPr/>
            <p:nvPr/>
          </p:nvSpPr>
          <p:spPr>
            <a:xfrm>
              <a:off x="6162675" y="2238375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22"/>
            <p:cNvSpPr/>
            <p:nvPr/>
          </p:nvSpPr>
          <p:spPr>
            <a:xfrm>
              <a:off x="6162675" y="2238375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22"/>
            <p:cNvSpPr txBox="1"/>
            <p:nvPr/>
          </p:nvSpPr>
          <p:spPr>
            <a:xfrm>
              <a:off x="6353175" y="2428875"/>
              <a:ext cx="2219400" cy="361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Safety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Patient Focused</a:t>
              </a:r>
              <a:endParaRPr b="1" sz="12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475569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Non-psychoactive and non-addictive.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750"/>
                </a:spcBef>
                <a:spcAft>
                  <a:spcPts val="0"/>
                </a:spcAft>
                <a:buClr>
                  <a:srgbClr val="475569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Localized relief exactly where needed.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750"/>
                </a:spcBef>
                <a:spcAft>
                  <a:spcPts val="750"/>
                </a:spcAft>
                <a:buClr>
                  <a:srgbClr val="475569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No systemic side effects.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descr="Google Shape;69;p13" id="141" name="Google Shape;14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175" y="218133"/>
            <a:ext cx="1131898" cy="51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3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147" name="Google Shape;147;p23"/>
            <p:cNvSpPr/>
            <p:nvPr/>
          </p:nvSpPr>
          <p:spPr>
            <a:xfrm>
              <a:off x="0" y="0"/>
              <a:ext cx="9144000" cy="952500"/>
            </a:xfrm>
            <a:prstGeom prst="rect">
              <a:avLst/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3"/>
            <p:cNvSpPr txBox="1"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Market Analysis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$100B+ Market Opportunity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grpSp>
        <p:nvGrpSpPr>
          <p:cNvPr id="149" name="Google Shape;149;p23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150" name="Google Shape;150;p23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3"/>
            <p:cNvSpPr txBox="1"/>
            <p:nvPr/>
          </p:nvSpPr>
          <p:spPr>
            <a:xfrm>
              <a:off x="571500" y="1238250"/>
              <a:ext cx="8001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Disrupting the $6.5B US Topical Pain Market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Our solution offers a 48-hour therapeutic flux that is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400% more efficient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than current generic alternatives.</a:t>
              </a:r>
              <a:endParaRPr b="0"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2" name="Google Shape;152;p23"/>
          <p:cNvGrpSpPr/>
          <p:nvPr/>
        </p:nvGrpSpPr>
        <p:grpSpPr>
          <a:xfrm>
            <a:off x="381000" y="2476500"/>
            <a:ext cx="2600400" cy="3619500"/>
            <a:chOff x="381000" y="2476500"/>
            <a:chExt cx="2600400" cy="3619500"/>
          </a:xfrm>
        </p:grpSpPr>
        <p:sp>
          <p:nvSpPr>
            <p:cNvPr id="153" name="Google Shape;153;p23"/>
            <p:cNvSpPr/>
            <p:nvPr/>
          </p:nvSpPr>
          <p:spPr>
            <a:xfrm>
              <a:off x="381000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38100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 txBox="1"/>
            <p:nvPr/>
          </p:nvSpPr>
          <p:spPr>
            <a:xfrm>
              <a:off x="571500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TAM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$100B+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Global Pain Management Market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The total addressable market representing the entire global landscape for pain relief solutions.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56" name="Google Shape;156;p23"/>
          <p:cNvGrpSpPr/>
          <p:nvPr/>
        </p:nvGrpSpPr>
        <p:grpSpPr>
          <a:xfrm>
            <a:off x="3267075" y="2476500"/>
            <a:ext cx="2600400" cy="3619500"/>
            <a:chOff x="3267075" y="2476500"/>
            <a:chExt cx="2600400" cy="3619500"/>
          </a:xfrm>
        </p:grpSpPr>
        <p:sp>
          <p:nvSpPr>
            <p:cNvPr id="157" name="Google Shape;157;p23"/>
            <p:cNvSpPr/>
            <p:nvPr/>
          </p:nvSpPr>
          <p:spPr>
            <a:xfrm>
              <a:off x="32670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32670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38BDF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34575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SAM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$6.5B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US Topical Pain Relief Market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The serviceable addressable market specifically within the US topical pain relief sector (2026 Forecast).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60" name="Google Shape;160;p23"/>
          <p:cNvGrpSpPr/>
          <p:nvPr/>
        </p:nvGrpSpPr>
        <p:grpSpPr>
          <a:xfrm>
            <a:off x="6162675" y="2476500"/>
            <a:ext cx="2600400" cy="3619500"/>
            <a:chOff x="6162675" y="2476500"/>
            <a:chExt cx="2600400" cy="3619500"/>
          </a:xfrm>
        </p:grpSpPr>
        <p:sp>
          <p:nvSpPr>
            <p:cNvPr id="161" name="Google Shape;161;p23"/>
            <p:cNvSpPr/>
            <p:nvPr/>
          </p:nvSpPr>
          <p:spPr>
            <a:xfrm>
              <a:off x="61626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1626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 txBox="1"/>
            <p:nvPr/>
          </p:nvSpPr>
          <p:spPr>
            <a:xfrm>
              <a:off x="63531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Beachhead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$21B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75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Oncology Supportive Care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0369A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Primary Target Segment</a:t>
              </a:r>
              <a:endParaRPr b="0" sz="1100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Immediate entry point providing high-value specialized care for oncology patients.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pic>
        <p:nvPicPr>
          <p:cNvPr descr="Google Shape;69;p13" id="164" name="Google Shape;16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1175" y="218133"/>
            <a:ext cx="1131898" cy="51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4"/>
          <p:cNvPicPr preferRelativeResize="0"/>
          <p:nvPr/>
        </p:nvPicPr>
        <p:blipFill rotWithShape="1">
          <a:blip r:embed="rId4">
            <a:alphaModFix/>
          </a:blip>
          <a:srcRect b="0" l="12503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p24"/>
          <p:cNvGrpSpPr/>
          <p:nvPr/>
        </p:nvGrpSpPr>
        <p:grpSpPr>
          <a:xfrm>
            <a:off x="0" y="0"/>
            <a:ext cx="9144000" cy="952500"/>
            <a:chOff x="0" y="0"/>
            <a:chExt cx="9144000" cy="952500"/>
          </a:xfrm>
        </p:grpSpPr>
        <p:sp>
          <p:nvSpPr>
            <p:cNvPr id="171" name="Google Shape;171;p24"/>
            <p:cNvSpPr/>
            <p:nvPr/>
          </p:nvSpPr>
          <p:spPr>
            <a:xfrm>
              <a:off x="0" y="0"/>
              <a:ext cx="9144000" cy="952500"/>
            </a:xfrm>
            <a:prstGeom prst="rect">
              <a:avLst/>
            </a:prstGeom>
            <a:solidFill>
              <a:srgbClr val="1E293B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4"/>
            <p:cNvSpPr txBox="1"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Technology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48-Hour Delivery System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 b="20" l="0" r="0" t="10"/>
          <a:stretch/>
        </p:blipFill>
        <p:spPr>
          <a:xfrm>
            <a:off x="7629525" y="219075"/>
            <a:ext cx="1131600" cy="51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24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175" name="Google Shape;175;p24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4"/>
            <p:cNvSpPr txBox="1"/>
            <p:nvPr/>
          </p:nvSpPr>
          <p:spPr>
            <a:xfrm>
              <a:off x="619125" y="1238250"/>
              <a:ext cx="79059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Invented by Dr. Tobias,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SENDS™ technology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utilizes sub-micron micelles to prevent drug crystallization, ensuring a steady, 48-hour therapeutic delivery.</a:t>
              </a:r>
              <a:endParaRPr b="0"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7" name="Google Shape;177;p24"/>
          <p:cNvGrpSpPr/>
          <p:nvPr/>
        </p:nvGrpSpPr>
        <p:grpSpPr>
          <a:xfrm>
            <a:off x="381000" y="2476500"/>
            <a:ext cx="2600400" cy="4000500"/>
            <a:chOff x="381000" y="2476500"/>
            <a:chExt cx="2600400" cy="4000500"/>
          </a:xfrm>
        </p:grpSpPr>
        <p:sp>
          <p:nvSpPr>
            <p:cNvPr id="178" name="Google Shape;178;p24"/>
            <p:cNvSpPr/>
            <p:nvPr/>
          </p:nvSpPr>
          <p:spPr>
            <a:xfrm>
              <a:off x="381000" y="2476500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4"/>
            <p:cNvSpPr/>
            <p:nvPr/>
          </p:nvSpPr>
          <p:spPr>
            <a:xfrm>
              <a:off x="38100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571500" y="2714625"/>
              <a:ext cx="22194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The Innovation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Platform Development</a:t>
              </a:r>
              <a:endParaRPr b="1" sz="1200">
                <a:solidFill>
                  <a:srgbClr val="0EA5E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Dr. Tobias developed the platform to bypass the "absorption wall" of standard patches.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81" name="Google Shape;181;p24"/>
          <p:cNvGrpSpPr/>
          <p:nvPr/>
        </p:nvGrpSpPr>
        <p:grpSpPr>
          <a:xfrm>
            <a:off x="3271838" y="2476500"/>
            <a:ext cx="2600400" cy="4000500"/>
            <a:chOff x="3271838" y="2476500"/>
            <a:chExt cx="2600400" cy="4000500"/>
          </a:xfrm>
        </p:grpSpPr>
        <p:sp>
          <p:nvSpPr>
            <p:cNvPr id="182" name="Google Shape;182;p24"/>
            <p:cNvSpPr/>
            <p:nvPr/>
          </p:nvSpPr>
          <p:spPr>
            <a:xfrm>
              <a:off x="3271838" y="2476500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4"/>
            <p:cNvSpPr/>
            <p:nvPr/>
          </p:nvSpPr>
          <p:spPr>
            <a:xfrm>
              <a:off x="3271838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38BDF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4"/>
            <p:cNvSpPr txBox="1"/>
            <p:nvPr/>
          </p:nvSpPr>
          <p:spPr>
            <a:xfrm>
              <a:off x="3462338" y="2714625"/>
              <a:ext cx="22194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Institutional Validation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Scientific Testing</a:t>
              </a:r>
              <a:endParaRPr b="1" sz="12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Performance verified by the University of Maryland (UMB) Applied Pharmaceutics Lab.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85" name="Google Shape;185;p24"/>
          <p:cNvGrpSpPr/>
          <p:nvPr/>
        </p:nvGrpSpPr>
        <p:grpSpPr>
          <a:xfrm>
            <a:off x="6162675" y="2476500"/>
            <a:ext cx="2600400" cy="4000500"/>
            <a:chOff x="6162675" y="2476500"/>
            <a:chExt cx="2600400" cy="4000500"/>
          </a:xfrm>
        </p:grpSpPr>
        <p:sp>
          <p:nvSpPr>
            <p:cNvPr id="186" name="Google Shape;186;p24"/>
            <p:cNvSpPr/>
            <p:nvPr/>
          </p:nvSpPr>
          <p:spPr>
            <a:xfrm>
              <a:off x="6162675" y="2476500"/>
              <a:ext cx="2600400" cy="4000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4"/>
            <p:cNvSpPr/>
            <p:nvPr/>
          </p:nvSpPr>
          <p:spPr>
            <a:xfrm>
              <a:off x="61626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4"/>
            <p:cNvSpPr txBox="1"/>
            <p:nvPr/>
          </p:nvSpPr>
          <p:spPr>
            <a:xfrm>
              <a:off x="6353175" y="2714625"/>
              <a:ext cx="2219400" cy="352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6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Efficiency</a:t>
              </a:r>
              <a:endParaRPr b="0" sz="16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2-Day Wear-Time</a:t>
              </a:r>
              <a:endParaRPr b="1" sz="12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• Sustained release allows for 2-day wear.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• Lowers "cost-per-day" vs 12-hour competitors.</a:t>
              </a:r>
              <a:endParaRPr b="0"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6F0FF"/>
        </a:solid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5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5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Business Model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High-Margin Retail Model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b="30" l="0" r="0" t="30"/>
          <a:stretch/>
        </p:blipFill>
        <p:spPr>
          <a:xfrm>
            <a:off x="7631173" y="218133"/>
            <a:ext cx="1131900" cy="51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6" name="Google Shape;196;p25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197" name="Google Shape;197;p25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5"/>
            <p:cNvSpPr txBox="1"/>
            <p:nvPr/>
          </p:nvSpPr>
          <p:spPr>
            <a:xfrm>
              <a:off x="571500" y="1238250"/>
              <a:ext cx="8001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$1,800 Annual Recurring Revenue Per Patient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Utilizing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NDC-coded pharmacy billing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for $75–$150 per pack retail margins.</a:t>
              </a:r>
              <a:endParaRPr b="0"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99" name="Google Shape;199;p25"/>
          <p:cNvGrpSpPr/>
          <p:nvPr/>
        </p:nvGrpSpPr>
        <p:grpSpPr>
          <a:xfrm>
            <a:off x="381000" y="2476500"/>
            <a:ext cx="2600400" cy="3619500"/>
            <a:chOff x="381000" y="2476500"/>
            <a:chExt cx="2600400" cy="3619500"/>
          </a:xfrm>
        </p:grpSpPr>
        <p:sp>
          <p:nvSpPr>
            <p:cNvPr id="200" name="Google Shape;200;p25"/>
            <p:cNvSpPr/>
            <p:nvPr/>
          </p:nvSpPr>
          <p:spPr>
            <a:xfrm>
              <a:off x="381000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5"/>
            <p:cNvSpPr/>
            <p:nvPr/>
          </p:nvSpPr>
          <p:spPr>
            <a:xfrm>
              <a:off x="38100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 txBox="1"/>
            <p:nvPr/>
          </p:nvSpPr>
          <p:spPr>
            <a:xfrm>
              <a:off x="571500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Pricing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00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$75 - $150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Premium Wellness Packs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7-Pack ($75) and 15-Pack ($150) target clinical pain and high-end retail markets.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267075" y="2476500"/>
            <a:ext cx="2600400" cy="3619500"/>
            <a:chOff x="3267075" y="2476500"/>
            <a:chExt cx="2600400" cy="3619500"/>
          </a:xfrm>
        </p:grpSpPr>
        <p:sp>
          <p:nvSpPr>
            <p:cNvPr id="204" name="Google Shape;204;p25"/>
            <p:cNvSpPr/>
            <p:nvPr/>
          </p:nvSpPr>
          <p:spPr>
            <a:xfrm>
              <a:off x="32670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32670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38BDF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 txBox="1"/>
            <p:nvPr/>
          </p:nvSpPr>
          <p:spPr>
            <a:xfrm>
              <a:off x="34575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Volume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00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15+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Patches Per Month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Chronic pain management creates a "sticky" customer base with high recurring usage.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07" name="Google Shape;207;p25"/>
          <p:cNvGrpSpPr/>
          <p:nvPr/>
        </p:nvGrpSpPr>
        <p:grpSpPr>
          <a:xfrm>
            <a:off x="6162675" y="2476500"/>
            <a:ext cx="2600400" cy="3619500"/>
            <a:chOff x="6162675" y="2476500"/>
            <a:chExt cx="2600400" cy="3619500"/>
          </a:xfrm>
        </p:grpSpPr>
        <p:sp>
          <p:nvSpPr>
            <p:cNvPr id="208" name="Google Shape;208;p25"/>
            <p:cNvSpPr/>
            <p:nvPr/>
          </p:nvSpPr>
          <p:spPr>
            <a:xfrm>
              <a:off x="61626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61626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5"/>
            <p:cNvSpPr txBox="1"/>
            <p:nvPr/>
          </p:nvSpPr>
          <p:spPr>
            <a:xfrm>
              <a:off x="63531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Moat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00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WTP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Strategic Optimization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5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0369A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CentennialRx Partnership</a:t>
              </a:r>
              <a:endParaRPr b="0" sz="1100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Optimized Wholesale Transfer Price (WTP) through a direct distribution moat.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6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Go-To-Market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Strategic Distribution Moat</a:t>
            </a:r>
            <a:endParaRPr b="0" sz="3200">
              <a:solidFill>
                <a:srgbClr val="FFFFFF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0" l="140" r="140" t="0"/>
          <a:stretch/>
        </p:blipFill>
        <p:spPr>
          <a:xfrm>
            <a:off x="7639050" y="219075"/>
            <a:ext cx="11241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26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219" name="Google Shape;219;p26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6"/>
            <p:cNvSpPr txBox="1"/>
            <p:nvPr/>
          </p:nvSpPr>
          <p:spPr>
            <a:xfrm>
              <a:off x="571500" y="1238250"/>
              <a:ext cx="8001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The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CentennialRx partnership</a:t>
              </a:r>
              <a:r>
                <a:rPr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grants 11Three immediate access to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60,000 independent pharmacies</a:t>
              </a:r>
              <a:r>
                <a:rPr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 and a verified pathway to a National Drug Code (NDC).</a:t>
              </a:r>
              <a:endParaRPr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1" name="Google Shape;221;p26"/>
          <p:cNvGrpSpPr/>
          <p:nvPr/>
        </p:nvGrpSpPr>
        <p:grpSpPr>
          <a:xfrm>
            <a:off x="381000" y="2476500"/>
            <a:ext cx="2600400" cy="3619500"/>
            <a:chOff x="381000" y="2476500"/>
            <a:chExt cx="2600400" cy="3619500"/>
          </a:xfrm>
        </p:grpSpPr>
        <p:sp>
          <p:nvSpPr>
            <p:cNvPr id="222" name="Google Shape;222;p26"/>
            <p:cNvSpPr/>
            <p:nvPr/>
          </p:nvSpPr>
          <p:spPr>
            <a:xfrm>
              <a:off x="381000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6"/>
            <p:cNvSpPr/>
            <p:nvPr/>
          </p:nvSpPr>
          <p:spPr>
            <a:xfrm>
              <a:off x="381000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6"/>
            <p:cNvSpPr txBox="1"/>
            <p:nvPr/>
          </p:nvSpPr>
          <p:spPr>
            <a:xfrm>
              <a:off x="571500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The Launchpad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90 Days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NDC Acquisition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Finalize acquisition and trigger national retail distribution within a tight operational window.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5" name="Google Shape;225;p26"/>
          <p:cNvGrpSpPr/>
          <p:nvPr/>
        </p:nvGrpSpPr>
        <p:grpSpPr>
          <a:xfrm>
            <a:off x="3267075" y="2476500"/>
            <a:ext cx="2600400" cy="3619500"/>
            <a:chOff x="3267075" y="2476500"/>
            <a:chExt cx="2600400" cy="3619500"/>
          </a:xfrm>
        </p:grpSpPr>
        <p:sp>
          <p:nvSpPr>
            <p:cNvPr id="226" name="Google Shape;226;p26"/>
            <p:cNvSpPr/>
            <p:nvPr/>
          </p:nvSpPr>
          <p:spPr>
            <a:xfrm>
              <a:off x="32670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2670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38BDF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 txBox="1"/>
            <p:nvPr/>
          </p:nvSpPr>
          <p:spPr>
            <a:xfrm>
              <a:off x="34575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Insurance Ready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Coding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Reimbursement Path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Pharmacy-level billing removes the out-of-pocket barrier for patients through NDC coding.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29" name="Google Shape;229;p26"/>
          <p:cNvGrpSpPr/>
          <p:nvPr/>
        </p:nvGrpSpPr>
        <p:grpSpPr>
          <a:xfrm>
            <a:off x="6162675" y="2476500"/>
            <a:ext cx="2600400" cy="3619500"/>
            <a:chOff x="6162675" y="2476500"/>
            <a:chExt cx="2600400" cy="3619500"/>
          </a:xfrm>
        </p:grpSpPr>
        <p:sp>
          <p:nvSpPr>
            <p:cNvPr id="230" name="Google Shape;230;p26"/>
            <p:cNvSpPr/>
            <p:nvPr/>
          </p:nvSpPr>
          <p:spPr>
            <a:xfrm>
              <a:off x="6162675" y="2476500"/>
              <a:ext cx="2600400" cy="3619500"/>
            </a:xfrm>
            <a:prstGeom prst="roundRect">
              <a:avLst>
                <a:gd fmla="val 4395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6162675" y="2476500"/>
              <a:ext cx="26004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6"/>
            <p:cNvSpPr txBox="1"/>
            <p:nvPr/>
          </p:nvSpPr>
          <p:spPr>
            <a:xfrm>
              <a:off x="6353175" y="2714625"/>
              <a:ext cx="2219400" cy="314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Scale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20%</a:t>
              </a:r>
              <a:endParaRPr b="0" sz="28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60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US Landscape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Instant footprint in a significant portion of the entire US pharmacy landscape.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/>
        </p:nvSpPr>
        <p:spPr>
          <a:xfrm>
            <a:off x="381000" y="0"/>
            <a:ext cx="8382000" cy="9525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rPr>
              <a:t>Competition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Strategic "Middle Ground"</a:t>
            </a:r>
            <a:endParaRPr b="1" sz="1400">
              <a:solidFill>
                <a:srgbClr val="38BDF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 rotWithShape="1">
          <a:blip r:embed="rId4">
            <a:alphaModFix/>
          </a:blip>
          <a:srcRect b="0" l="140" r="140" t="0"/>
          <a:stretch/>
        </p:blipFill>
        <p:spPr>
          <a:xfrm>
            <a:off x="7639050" y="219075"/>
            <a:ext cx="11241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27"/>
          <p:cNvGrpSpPr/>
          <p:nvPr/>
        </p:nvGrpSpPr>
        <p:grpSpPr>
          <a:xfrm>
            <a:off x="381000" y="1238250"/>
            <a:ext cx="8382000" cy="952500"/>
            <a:chOff x="381000" y="1238250"/>
            <a:chExt cx="8382000" cy="952500"/>
          </a:xfrm>
        </p:grpSpPr>
        <p:sp>
          <p:nvSpPr>
            <p:cNvPr id="241" name="Google Shape;241;p27"/>
            <p:cNvSpPr/>
            <p:nvPr/>
          </p:nvSpPr>
          <p:spPr>
            <a:xfrm>
              <a:off x="381000" y="1238250"/>
              <a:ext cx="8382000" cy="952500"/>
            </a:xfrm>
            <a:prstGeom prst="roundRect">
              <a:avLst>
                <a:gd fmla="val 8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7"/>
            <p:cNvSpPr txBox="1"/>
            <p:nvPr/>
          </p:nvSpPr>
          <p:spPr>
            <a:xfrm>
              <a:off x="571500" y="1238250"/>
              <a:ext cx="80010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11Three owns the "Middle Ground"</a:t>
              </a:r>
              <a:endParaRPr b="1" sz="18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Between ineffective generic numbing patches and high-risk systemic opioids.</a:t>
              </a:r>
              <a:endParaRPr b="0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43" name="Google Shape;243;p27"/>
          <p:cNvGrpSpPr/>
          <p:nvPr/>
        </p:nvGrpSpPr>
        <p:grpSpPr>
          <a:xfrm>
            <a:off x="381000" y="2476500"/>
            <a:ext cx="4048200" cy="3619500"/>
            <a:chOff x="381000" y="2476500"/>
            <a:chExt cx="4048200" cy="3619500"/>
          </a:xfrm>
        </p:grpSpPr>
        <p:sp>
          <p:nvSpPr>
            <p:cNvPr id="244" name="Google Shape;244;p27"/>
            <p:cNvSpPr/>
            <p:nvPr/>
          </p:nvSpPr>
          <p:spPr>
            <a:xfrm>
              <a:off x="381000" y="2476500"/>
              <a:ext cx="4048200" cy="3619500"/>
            </a:xfrm>
            <a:prstGeom prst="roundRect">
              <a:avLst>
                <a:gd fmla="val 3157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381000" y="247650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7"/>
            <p:cNvSpPr txBox="1"/>
            <p:nvPr/>
          </p:nvSpPr>
          <p:spPr>
            <a:xfrm>
              <a:off x="571500" y="2714625"/>
              <a:ext cx="3667200" cy="3143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Versus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Generic Lidocaine</a:t>
              </a:r>
              <a:endParaRPr b="1" sz="14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The Performance Gap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-29845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94A3B8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11Three provides </a:t>
              </a: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4x the duration</a:t>
              </a: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94A3B8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Secondary </a:t>
              </a: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anti-inflammatory wellness matrix</a:t>
              </a:r>
              <a:r>
                <a:rPr b="0" lang="en-US" sz="1100">
                  <a:solidFill>
                    <a:srgbClr val="94A3B8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94A3B8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47" name="Google Shape;247;p27"/>
          <p:cNvGrpSpPr/>
          <p:nvPr/>
        </p:nvGrpSpPr>
        <p:grpSpPr>
          <a:xfrm>
            <a:off x="4714875" y="2476500"/>
            <a:ext cx="4048200" cy="3619500"/>
            <a:chOff x="4714875" y="2476500"/>
            <a:chExt cx="4048200" cy="3619500"/>
          </a:xfrm>
        </p:grpSpPr>
        <p:sp>
          <p:nvSpPr>
            <p:cNvPr id="248" name="Google Shape;248;p27"/>
            <p:cNvSpPr/>
            <p:nvPr/>
          </p:nvSpPr>
          <p:spPr>
            <a:xfrm>
              <a:off x="4714875" y="2476500"/>
              <a:ext cx="4048200" cy="3619500"/>
            </a:xfrm>
            <a:prstGeom prst="roundRect">
              <a:avLst>
                <a:gd fmla="val 3157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7"/>
            <p:cNvSpPr/>
            <p:nvPr/>
          </p:nvSpPr>
          <p:spPr>
            <a:xfrm>
              <a:off x="4714875" y="247650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27"/>
            <p:cNvSpPr txBox="1"/>
            <p:nvPr/>
          </p:nvSpPr>
          <p:spPr>
            <a:xfrm>
              <a:off x="4905375" y="2714625"/>
              <a:ext cx="3667200" cy="31434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Versus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825"/>
                </a:spcBef>
                <a:spcAft>
                  <a:spcPts val="0"/>
                </a:spcAft>
                <a:buNone/>
              </a:pPr>
              <a:r>
                <a:rPr b="0" lang="en-US" sz="28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Opioids / NSAIDs</a:t>
              </a:r>
              <a:endParaRPr b="1" sz="1400">
                <a:solidFill>
                  <a:srgbClr val="0369A1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475569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The Safety Moat</a:t>
              </a:r>
              <a:endParaRPr b="0" sz="1400">
                <a:solidFill>
                  <a:srgbClr val="475569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-298450" lvl="0" marL="457200" rtl="0" algn="l">
                <a:spcBef>
                  <a:spcPts val="1125"/>
                </a:spcBef>
                <a:spcAft>
                  <a:spcPts val="0"/>
                </a:spcAft>
                <a:buClr>
                  <a:srgbClr val="64748B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0369A1"/>
                  </a:solidFill>
                  <a:latin typeface="Inter SemiBold"/>
                  <a:ea typeface="Inter SemiBold"/>
                  <a:cs typeface="Inter SemiBold"/>
                  <a:sym typeface="Inter SemiBold"/>
                </a:rPr>
                <a:t>Zero addiction risk.</a:t>
              </a:r>
              <a:endParaRPr b="0" sz="1100">
                <a:solidFill>
                  <a:srgbClr val="0369A1"/>
                </a:solidFill>
                <a:latin typeface="Inter SemiBold"/>
                <a:ea typeface="Inter SemiBold"/>
                <a:cs typeface="Inter SemiBold"/>
                <a:sym typeface="Inter SemiBold"/>
              </a:endParaRPr>
            </a:p>
            <a:p>
              <a:pPr indent="-298450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64748B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Localized safety with </a:t>
              </a:r>
              <a:r>
                <a:rPr b="1" lang="en-US" sz="11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no gastric toxicity</a:t>
              </a: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-298450" lvl="0" marL="457200" rtl="0" algn="l">
                <a:spcBef>
                  <a:spcPts val="900"/>
                </a:spcBef>
                <a:spcAft>
                  <a:spcPts val="0"/>
                </a:spcAft>
                <a:buClr>
                  <a:srgbClr val="64748B"/>
                </a:buClr>
                <a:buSzPts val="1100"/>
                <a:buFont typeface="Inter"/>
                <a:buChar char="●"/>
              </a:pPr>
              <a:r>
                <a:rPr b="0" lang="en-US" sz="1100">
                  <a:solidFill>
                    <a:srgbClr val="64748B"/>
                  </a:solidFill>
                  <a:latin typeface="Inter"/>
                  <a:ea typeface="Inter"/>
                  <a:cs typeface="Inter"/>
                  <a:sym typeface="Inter"/>
                </a:rPr>
                <a:t>Effective alternative to high-risk systemic options.</a:t>
              </a:r>
              <a:endParaRPr b="0" sz="110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b="0" l="12503" r="1249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/>
          <p:nvPr/>
        </p:nvSpPr>
        <p:spPr>
          <a:xfrm>
            <a:off x="0" y="0"/>
            <a:ext cx="9144000" cy="952500"/>
          </a:xfrm>
          <a:prstGeom prst="rect">
            <a:avLst/>
          </a:prstGeom>
          <a:solidFill>
            <a:srgbClr val="1E293B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" name="Google Shape;257;p28"/>
          <p:cNvGrpSpPr/>
          <p:nvPr/>
        </p:nvGrpSpPr>
        <p:grpSpPr>
          <a:xfrm>
            <a:off x="381000" y="0"/>
            <a:ext cx="8382000" cy="952500"/>
            <a:chOff x="381000" y="0"/>
            <a:chExt cx="8382000" cy="952500"/>
          </a:xfrm>
        </p:grpSpPr>
        <p:sp>
          <p:nvSpPr>
            <p:cNvPr id="258" name="Google Shape;258;p28"/>
            <p:cNvSpPr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8"/>
            <p:cNvSpPr txBox="1"/>
            <p:nvPr/>
          </p:nvSpPr>
          <p:spPr>
            <a:xfrm>
              <a:off x="381000" y="0"/>
              <a:ext cx="8382000" cy="95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38BDF8"/>
                  </a:solidFill>
                  <a:latin typeface="Inter"/>
                  <a:ea typeface="Inter"/>
                  <a:cs typeface="Inter"/>
                  <a:sym typeface="Inter"/>
                </a:rPr>
                <a:t>Our Leadership</a:t>
              </a:r>
              <a:endParaRPr b="1" sz="1400">
                <a:solidFill>
                  <a:srgbClr val="38BDF8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3200">
                  <a:solidFill>
                    <a:srgbClr val="FFFFFF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World-Class Team</a:t>
              </a:r>
              <a:endParaRPr b="0" sz="3200">
                <a:solidFill>
                  <a:srgbClr val="FFFFFF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</p:txBody>
        </p:sp>
      </p:grpSp>
      <p:pic>
        <p:nvPicPr>
          <p:cNvPr id="260" name="Google Shape;260;p28"/>
          <p:cNvPicPr preferRelativeResize="0"/>
          <p:nvPr/>
        </p:nvPicPr>
        <p:blipFill rotWithShape="1">
          <a:blip r:embed="rId4">
            <a:alphaModFix/>
          </a:blip>
          <a:srcRect b="0" l="10" r="289" t="0"/>
          <a:stretch/>
        </p:blipFill>
        <p:spPr>
          <a:xfrm>
            <a:off x="7637476" y="219075"/>
            <a:ext cx="1124100" cy="514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1" name="Google Shape;261;p28"/>
          <p:cNvGrpSpPr/>
          <p:nvPr/>
        </p:nvGrpSpPr>
        <p:grpSpPr>
          <a:xfrm>
            <a:off x="381000" y="1143000"/>
            <a:ext cx="8382000" cy="762000"/>
            <a:chOff x="381000" y="1143000"/>
            <a:chExt cx="8382000" cy="762000"/>
          </a:xfrm>
        </p:grpSpPr>
        <p:sp>
          <p:nvSpPr>
            <p:cNvPr id="262" name="Google Shape;262;p28"/>
            <p:cNvSpPr/>
            <p:nvPr/>
          </p:nvSpPr>
          <p:spPr>
            <a:xfrm>
              <a:off x="381000" y="1143000"/>
              <a:ext cx="8382000" cy="762000"/>
            </a:xfrm>
            <a:prstGeom prst="roundRect">
              <a:avLst>
                <a:gd fmla="val 10000" name="adj"/>
              </a:avLst>
            </a:prstGeom>
            <a:solidFill>
              <a:srgbClr val="E0F2FE"/>
            </a:solidFill>
            <a:ln cap="flat" cmpd="sng" w="9525">
              <a:solidFill>
                <a:srgbClr val="7DD3F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 txBox="1"/>
            <p:nvPr/>
          </p:nvSpPr>
          <p:spPr>
            <a:xfrm>
              <a:off x="571500" y="1143000"/>
              <a:ext cx="8001000" cy="76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A leadership team combining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serial entrepreneurship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national distribution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, and </a:t>
              </a:r>
              <a:r>
                <a:rPr b="1" lang="en-US" sz="14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elite pharmaceutical science</a:t>
              </a:r>
              <a:r>
                <a:rPr b="0" lang="en-US" sz="1400">
                  <a:solidFill>
                    <a:srgbClr val="0C4A6E"/>
                  </a:solidFill>
                  <a:latin typeface="Inter"/>
                  <a:ea typeface="Inter"/>
                  <a:cs typeface="Inter"/>
                  <a:sym typeface="Inter"/>
                </a:rPr>
                <a:t>.</a:t>
              </a:r>
              <a:endParaRPr b="0" sz="1400">
                <a:solidFill>
                  <a:srgbClr val="0C4A6E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4" name="Google Shape;264;p28"/>
          <p:cNvGrpSpPr/>
          <p:nvPr/>
        </p:nvGrpSpPr>
        <p:grpSpPr>
          <a:xfrm>
            <a:off x="381000" y="2095500"/>
            <a:ext cx="4048200" cy="4381500"/>
            <a:chOff x="381000" y="2095500"/>
            <a:chExt cx="4048200" cy="4381500"/>
          </a:xfrm>
        </p:grpSpPr>
        <p:sp>
          <p:nvSpPr>
            <p:cNvPr id="265" name="Google Shape;265;p28"/>
            <p:cNvSpPr/>
            <p:nvPr/>
          </p:nvSpPr>
          <p:spPr>
            <a:xfrm>
              <a:off x="381000" y="2095500"/>
              <a:ext cx="4048200" cy="4381500"/>
            </a:xfrm>
            <a:prstGeom prst="roundRect">
              <a:avLst>
                <a:gd fmla="val 282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381000" y="209550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EA5E9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8"/>
            <p:cNvSpPr txBox="1"/>
            <p:nvPr/>
          </p:nvSpPr>
          <p:spPr>
            <a:xfrm>
              <a:off x="571500" y="2333625"/>
              <a:ext cx="3667200" cy="39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Executive &amp; Operations</a:t>
              </a:r>
              <a:endParaRPr b="0" sz="14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Patrick Kelly (CEO):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Serial entrepreneur; track record of $100M+ revenue scaling.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David Waterman (COO):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20+ years in healthcare ops; expert in scaling national pharmaceutical marketing.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Brian Werner, CFA® (CFO):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20+ years in venture finance and institutional strategy.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EA5E9"/>
                  </a:solidFill>
                  <a:latin typeface="Inter"/>
                  <a:ea typeface="Inter"/>
                  <a:cs typeface="Inter"/>
                  <a:sym typeface="Inter"/>
                </a:rPr>
                <a:t>Ryan Peirsant (Strategy &amp; Growth):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Specialist in high-growth biotech venture scaling and strategic partnerships.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68" name="Google Shape;268;p28"/>
          <p:cNvGrpSpPr/>
          <p:nvPr/>
        </p:nvGrpSpPr>
        <p:grpSpPr>
          <a:xfrm>
            <a:off x="4714875" y="2095500"/>
            <a:ext cx="4048200" cy="4381500"/>
            <a:chOff x="4714875" y="2095500"/>
            <a:chExt cx="4048200" cy="4381500"/>
          </a:xfrm>
        </p:grpSpPr>
        <p:sp>
          <p:nvSpPr>
            <p:cNvPr id="269" name="Google Shape;269;p28"/>
            <p:cNvSpPr/>
            <p:nvPr/>
          </p:nvSpPr>
          <p:spPr>
            <a:xfrm>
              <a:off x="4714875" y="2095500"/>
              <a:ext cx="4048200" cy="4381500"/>
            </a:xfrm>
            <a:prstGeom prst="roundRect">
              <a:avLst>
                <a:gd fmla="val 2823" name="adj"/>
              </a:avLst>
            </a:prstGeom>
            <a:solidFill>
              <a:srgbClr val="F0F9FF"/>
            </a:solidFill>
            <a:ln cap="flat" cmpd="sng" w="9525">
              <a:solidFill>
                <a:srgbClr val="BAE6F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4714875" y="2095500"/>
              <a:ext cx="4048200" cy="76200"/>
            </a:xfrm>
            <a:prstGeom prst="roundRect">
              <a:avLst>
                <a:gd fmla="val 50000" name="adj"/>
              </a:avLst>
            </a:prstGeom>
            <a:solidFill>
              <a:srgbClr val="0369A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28"/>
            <p:cNvSpPr txBox="1"/>
            <p:nvPr/>
          </p:nvSpPr>
          <p:spPr>
            <a:xfrm>
              <a:off x="4905375" y="2333625"/>
              <a:ext cx="3667200" cy="395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rgbClr val="1E293B"/>
                  </a:solidFill>
                  <a:latin typeface="Inter ExtraBold"/>
                  <a:ea typeface="Inter ExtraBold"/>
                  <a:cs typeface="Inter ExtraBold"/>
                  <a:sym typeface="Inter ExtraBold"/>
                </a:rPr>
                <a:t>Scientific &amp; Strategic Partners</a:t>
              </a:r>
              <a:endParaRPr b="0" sz="1400">
                <a:solidFill>
                  <a:srgbClr val="1E293B"/>
                </a:solidFill>
                <a:latin typeface="Inter ExtraBold"/>
                <a:ea typeface="Inter ExtraBold"/>
                <a:cs typeface="Inter ExtraBold"/>
                <a:sym typeface="Inter ExtraBold"/>
              </a:endParaRPr>
            </a:p>
            <a:p>
              <a:pPr indent="0" lvl="0" marL="0" rtl="0" algn="l">
                <a:spcBef>
                  <a:spcPts val="1125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Dr. Tobias (Chief Scientist):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Creator of the patented SENDS™ technology.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Dr. David Dalton (CentennialRx):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Industry titan; provides the 60,000-pharmacy network and NDC leadership.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Dr. Stephen Hoag (Scientific Advisor):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Director of the Applied Pharmaceutics Lab at UMB School of Pharmacy.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indent="0" lvl="0" marL="0" rtl="0" algn="l">
                <a:spcBef>
                  <a:spcPts val="900"/>
                </a:spcBef>
                <a:spcAft>
                  <a:spcPts val="0"/>
                </a:spcAft>
                <a:buNone/>
              </a:pPr>
              <a:r>
                <a:rPr b="1" lang="en-US" sz="1100">
                  <a:solidFill>
                    <a:srgbClr val="0369A1"/>
                  </a:solidFill>
                  <a:latin typeface="Inter"/>
                  <a:ea typeface="Inter"/>
                  <a:cs typeface="Inter"/>
                  <a:sym typeface="Inter"/>
                </a:rPr>
                <a:t>Dr. John Dombrowski (CMO):</a:t>
              </a:r>
              <a:r>
                <a:rPr lang="en-US" sz="1100">
                  <a:solidFill>
                    <a:srgbClr val="475569"/>
                  </a:solidFill>
                  <a:latin typeface="Inter"/>
                  <a:ea typeface="Inter"/>
                  <a:cs typeface="Inter"/>
                  <a:sym typeface="Inter"/>
                </a:rPr>
                <a:t> Clinical leader in Pain Management and Oncology care.</a:t>
              </a:r>
              <a:endParaRPr sz="1100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