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75" r:id="rId3"/>
    <p:sldId id="276" r:id="rId4"/>
    <p:sldId id="277" r:id="rId5"/>
    <p:sldId id="261" r:id="rId6"/>
    <p:sldId id="279" r:id="rId7"/>
    <p:sldId id="280" r:id="rId8"/>
    <p:sldId id="281" r:id="rId9"/>
    <p:sldId id="283" r:id="rId10"/>
    <p:sldId id="284" r:id="rId11"/>
    <p:sldId id="285" r:id="rId12"/>
    <p:sldId id="257" r:id="rId13"/>
    <p:sldId id="286" r:id="rId14"/>
    <p:sldId id="271" r:id="rId15"/>
    <p:sldId id="273" r:id="rId16"/>
    <p:sldId id="264" r:id="rId17"/>
    <p:sldId id="259" r:id="rId18"/>
    <p:sldId id="258" r:id="rId19"/>
    <p:sldId id="287" r:id="rId20"/>
    <p:sldId id="288" r:id="rId21"/>
    <p:sldId id="289" r:id="rId22"/>
    <p:sldId id="268" r:id="rId23"/>
  </p:sldIdLst>
  <p:sldSz cx="12192000" cy="6858000"/>
  <p:notesSz cx="6858000" cy="12192000"/>
  <p:embeddedFontLst>
    <p:embeddedFont>
      <p:font typeface="Inter" panose="020B0604020202020204" charset="0"/>
      <p:regular r:id="rId25"/>
      <p:bold r:id="rId26"/>
    </p:embeddedFont>
    <p:embeddedFont>
      <p:font typeface="Montserrat" panose="00000500000000000000" pitchFamily="2" charset="0"/>
      <p:regular r:id="rId27"/>
      <p:bold r:id="rId28"/>
      <p:italic r:id="rId29"/>
      <p:boldItalic r:id="rId30"/>
    </p:embeddedFont>
    <p:embeddedFont>
      <p:font typeface="Open Sans" panose="020B0606030504020204" pitchFamily="34" charset="0"/>
      <p:regular r:id="rId31"/>
      <p:bold r:id="rId32"/>
      <p:italic r:id="rId33"/>
      <p:boldItalic r:id="rId34"/>
    </p:embeddedFont>
    <p:embeddedFont>
      <p:font typeface="Trebuchet MS" panose="020B0603020202020204" pitchFamily="34" charset="0"/>
      <p:regular r:id="rId35"/>
      <p:bold r:id="rId36"/>
      <p:italic r:id="rId37"/>
      <p:boldItalic r:id="rId3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605" autoAdjust="0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477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2683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0947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4572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2F458-2699-7B8A-AB76-A5ADB2D2F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014B06-03E4-943A-6313-DABCD1379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65ABF4-B875-5454-E2E3-106B3593B5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A10896-BDED-173B-9592-20DE2BE9DF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9254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3E6AD-353C-9499-52E6-3CF20FCF9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D77F99-5B8D-1D35-8A6E-0F92E80C8E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E7C148-D57D-B67E-7651-529277676E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00FF2-B0A7-60C3-5A68-E58240346C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0239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71650-69F7-A1B0-4348-F114A9B98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8D8D6C-D0FC-1615-6BE8-3D9362FF3C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F2662F-8566-D737-4B5F-8781F335B1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7FAF17-A3B5-A05B-10E8-B220183849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946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0259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659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9945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9953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3153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A9F29-0D09-01E8-A438-4F3588E82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FF5A6C-BD92-D1A8-CADA-ED7541C9E8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E7DF43-D396-3CCA-0293-32C1F6604E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B22079-97F7-7806-EF5B-53DDF94780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914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211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9730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3482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23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499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4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12" Type="http://schemas.openxmlformats.org/officeDocument/2006/relationships/image" Target="../media/image1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7.png"/><Relationship Id="rId11" Type="http://schemas.openxmlformats.org/officeDocument/2006/relationships/image" Target="../media/image112.png"/><Relationship Id="rId5" Type="http://schemas.openxmlformats.org/officeDocument/2006/relationships/image" Target="../media/image106.png"/><Relationship Id="rId10" Type="http://schemas.openxmlformats.org/officeDocument/2006/relationships/image" Target="../media/image111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Relationship Id="rId14" Type="http://schemas.openxmlformats.org/officeDocument/2006/relationships/image" Target="../media/image1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6.png"/><Relationship Id="rId18" Type="http://schemas.openxmlformats.org/officeDocument/2006/relationships/image" Target="../media/image131.png"/><Relationship Id="rId26" Type="http://schemas.openxmlformats.org/officeDocument/2006/relationships/image" Target="../media/image139.png"/><Relationship Id="rId3" Type="http://schemas.openxmlformats.org/officeDocument/2006/relationships/image" Target="../media/image116.png"/><Relationship Id="rId21" Type="http://schemas.openxmlformats.org/officeDocument/2006/relationships/image" Target="../media/image134.png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17" Type="http://schemas.openxmlformats.org/officeDocument/2006/relationships/image" Target="../media/image130.png"/><Relationship Id="rId25" Type="http://schemas.openxmlformats.org/officeDocument/2006/relationships/image" Target="../media/image138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29.png"/><Relationship Id="rId20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9.png"/><Relationship Id="rId11" Type="http://schemas.openxmlformats.org/officeDocument/2006/relationships/image" Target="../media/image124.png"/><Relationship Id="rId24" Type="http://schemas.openxmlformats.org/officeDocument/2006/relationships/image" Target="../media/image137.png"/><Relationship Id="rId5" Type="http://schemas.openxmlformats.org/officeDocument/2006/relationships/image" Target="../media/image118.png"/><Relationship Id="rId15" Type="http://schemas.openxmlformats.org/officeDocument/2006/relationships/image" Target="../media/image128.png"/><Relationship Id="rId23" Type="http://schemas.openxmlformats.org/officeDocument/2006/relationships/image" Target="../media/image136.png"/><Relationship Id="rId10" Type="http://schemas.openxmlformats.org/officeDocument/2006/relationships/image" Target="../media/image123.png"/><Relationship Id="rId19" Type="http://schemas.openxmlformats.org/officeDocument/2006/relationships/image" Target="../media/image132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Relationship Id="rId14" Type="http://schemas.openxmlformats.org/officeDocument/2006/relationships/image" Target="../media/image127.png"/><Relationship Id="rId22" Type="http://schemas.openxmlformats.org/officeDocument/2006/relationships/image" Target="../media/image135.png"/><Relationship Id="rId27" Type="http://schemas.openxmlformats.org/officeDocument/2006/relationships/image" Target="../media/image1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png"/><Relationship Id="rId3" Type="http://schemas.openxmlformats.org/officeDocument/2006/relationships/image" Target="../media/image141.pn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17" Type="http://schemas.openxmlformats.org/officeDocument/2006/relationships/image" Target="../media/image155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png"/><Relationship Id="rId11" Type="http://schemas.openxmlformats.org/officeDocument/2006/relationships/image" Target="../media/image149.png"/><Relationship Id="rId5" Type="http://schemas.openxmlformats.org/officeDocument/2006/relationships/image" Target="../media/image143.png"/><Relationship Id="rId15" Type="http://schemas.openxmlformats.org/officeDocument/2006/relationships/image" Target="../media/image153.png"/><Relationship Id="rId10" Type="http://schemas.openxmlformats.org/officeDocument/2006/relationships/image" Target="../media/image148.png"/><Relationship Id="rId4" Type="http://schemas.openxmlformats.org/officeDocument/2006/relationships/image" Target="../media/image142.png"/><Relationship Id="rId9" Type="http://schemas.openxmlformats.org/officeDocument/2006/relationships/image" Target="../media/image147.png"/><Relationship Id="rId14" Type="http://schemas.openxmlformats.org/officeDocument/2006/relationships/image" Target="../media/image1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openxmlformats.org/officeDocument/2006/relationships/image" Target="../media/image14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3" Type="http://schemas.openxmlformats.org/officeDocument/2006/relationships/image" Target="../media/image157.png"/><Relationship Id="rId7" Type="http://schemas.openxmlformats.org/officeDocument/2006/relationships/image" Target="../media/image1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0.png"/><Relationship Id="rId11" Type="http://schemas.openxmlformats.org/officeDocument/2006/relationships/image" Target="../media/image165.emf"/><Relationship Id="rId5" Type="http://schemas.openxmlformats.org/officeDocument/2006/relationships/image" Target="../media/image159.png"/><Relationship Id="rId10" Type="http://schemas.openxmlformats.org/officeDocument/2006/relationships/image" Target="../media/image164.png"/><Relationship Id="rId4" Type="http://schemas.openxmlformats.org/officeDocument/2006/relationships/image" Target="../media/image158.png"/><Relationship Id="rId9" Type="http://schemas.openxmlformats.org/officeDocument/2006/relationships/image" Target="../media/image16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3" Type="http://schemas.openxmlformats.org/officeDocument/2006/relationships/image" Target="../media/image157.png"/><Relationship Id="rId7" Type="http://schemas.openxmlformats.org/officeDocument/2006/relationships/image" Target="../media/image1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9.png"/><Relationship Id="rId11" Type="http://schemas.openxmlformats.org/officeDocument/2006/relationships/image" Target="../media/image164.png"/><Relationship Id="rId5" Type="http://schemas.openxmlformats.org/officeDocument/2006/relationships/image" Target="../media/image158.png"/><Relationship Id="rId10" Type="http://schemas.openxmlformats.org/officeDocument/2006/relationships/image" Target="../media/image163.png"/><Relationship Id="rId4" Type="http://schemas.openxmlformats.org/officeDocument/2006/relationships/image" Target="../media/image166.png"/><Relationship Id="rId9" Type="http://schemas.openxmlformats.org/officeDocument/2006/relationships/image" Target="../media/image162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7.png"/><Relationship Id="rId18" Type="http://schemas.openxmlformats.org/officeDocument/2006/relationships/image" Target="../media/image182.png"/><Relationship Id="rId26" Type="http://schemas.openxmlformats.org/officeDocument/2006/relationships/image" Target="../media/image190.png"/><Relationship Id="rId39" Type="http://schemas.openxmlformats.org/officeDocument/2006/relationships/image" Target="../media/image203.png"/><Relationship Id="rId21" Type="http://schemas.openxmlformats.org/officeDocument/2006/relationships/image" Target="../media/image185.png"/><Relationship Id="rId34" Type="http://schemas.openxmlformats.org/officeDocument/2006/relationships/image" Target="../media/image198.png"/><Relationship Id="rId42" Type="http://schemas.openxmlformats.org/officeDocument/2006/relationships/image" Target="../media/image206.png"/><Relationship Id="rId7" Type="http://schemas.openxmlformats.org/officeDocument/2006/relationships/image" Target="../media/image171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80.png"/><Relationship Id="rId20" Type="http://schemas.openxmlformats.org/officeDocument/2006/relationships/image" Target="../media/image184.png"/><Relationship Id="rId29" Type="http://schemas.openxmlformats.org/officeDocument/2006/relationships/image" Target="../media/image193.png"/><Relationship Id="rId41" Type="http://schemas.openxmlformats.org/officeDocument/2006/relationships/image" Target="../media/image20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0.png"/><Relationship Id="rId11" Type="http://schemas.openxmlformats.org/officeDocument/2006/relationships/image" Target="../media/image175.png"/><Relationship Id="rId24" Type="http://schemas.openxmlformats.org/officeDocument/2006/relationships/image" Target="../media/image188.png"/><Relationship Id="rId32" Type="http://schemas.openxmlformats.org/officeDocument/2006/relationships/image" Target="../media/image196.png"/><Relationship Id="rId37" Type="http://schemas.openxmlformats.org/officeDocument/2006/relationships/image" Target="../media/image201.png"/><Relationship Id="rId40" Type="http://schemas.openxmlformats.org/officeDocument/2006/relationships/image" Target="../media/image204.png"/><Relationship Id="rId5" Type="http://schemas.openxmlformats.org/officeDocument/2006/relationships/image" Target="../media/image169.png"/><Relationship Id="rId15" Type="http://schemas.openxmlformats.org/officeDocument/2006/relationships/image" Target="../media/image179.png"/><Relationship Id="rId23" Type="http://schemas.openxmlformats.org/officeDocument/2006/relationships/image" Target="../media/image187.png"/><Relationship Id="rId28" Type="http://schemas.openxmlformats.org/officeDocument/2006/relationships/image" Target="../media/image192.png"/><Relationship Id="rId36" Type="http://schemas.openxmlformats.org/officeDocument/2006/relationships/image" Target="../media/image200.png"/><Relationship Id="rId10" Type="http://schemas.openxmlformats.org/officeDocument/2006/relationships/image" Target="../media/image174.png"/><Relationship Id="rId19" Type="http://schemas.openxmlformats.org/officeDocument/2006/relationships/image" Target="../media/image183.png"/><Relationship Id="rId31" Type="http://schemas.openxmlformats.org/officeDocument/2006/relationships/image" Target="../media/image195.png"/><Relationship Id="rId4" Type="http://schemas.openxmlformats.org/officeDocument/2006/relationships/image" Target="../media/image168.png"/><Relationship Id="rId9" Type="http://schemas.openxmlformats.org/officeDocument/2006/relationships/image" Target="../media/image173.png"/><Relationship Id="rId14" Type="http://schemas.openxmlformats.org/officeDocument/2006/relationships/image" Target="../media/image178.png"/><Relationship Id="rId22" Type="http://schemas.openxmlformats.org/officeDocument/2006/relationships/image" Target="../media/image186.png"/><Relationship Id="rId27" Type="http://schemas.openxmlformats.org/officeDocument/2006/relationships/image" Target="../media/image191.png"/><Relationship Id="rId30" Type="http://schemas.openxmlformats.org/officeDocument/2006/relationships/image" Target="../media/image194.png"/><Relationship Id="rId35" Type="http://schemas.openxmlformats.org/officeDocument/2006/relationships/image" Target="../media/image199.png"/><Relationship Id="rId43" Type="http://schemas.openxmlformats.org/officeDocument/2006/relationships/image" Target="../media/image207.png"/><Relationship Id="rId8" Type="http://schemas.openxmlformats.org/officeDocument/2006/relationships/image" Target="../media/image172.png"/><Relationship Id="rId3" Type="http://schemas.openxmlformats.org/officeDocument/2006/relationships/image" Target="../media/image167.png"/><Relationship Id="rId12" Type="http://schemas.openxmlformats.org/officeDocument/2006/relationships/image" Target="../media/image176.png"/><Relationship Id="rId17" Type="http://schemas.openxmlformats.org/officeDocument/2006/relationships/image" Target="../media/image181.png"/><Relationship Id="rId25" Type="http://schemas.openxmlformats.org/officeDocument/2006/relationships/image" Target="../media/image189.png"/><Relationship Id="rId33" Type="http://schemas.openxmlformats.org/officeDocument/2006/relationships/image" Target="../media/image197.png"/><Relationship Id="rId38" Type="http://schemas.openxmlformats.org/officeDocument/2006/relationships/image" Target="../media/image20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13" Type="http://schemas.openxmlformats.org/officeDocument/2006/relationships/image" Target="../media/image218.png"/><Relationship Id="rId18" Type="http://schemas.openxmlformats.org/officeDocument/2006/relationships/image" Target="../media/image223.png"/><Relationship Id="rId3" Type="http://schemas.openxmlformats.org/officeDocument/2006/relationships/image" Target="../media/image208.png"/><Relationship Id="rId7" Type="http://schemas.openxmlformats.org/officeDocument/2006/relationships/image" Target="../media/image212.png"/><Relationship Id="rId12" Type="http://schemas.openxmlformats.org/officeDocument/2006/relationships/image" Target="../media/image217.png"/><Relationship Id="rId17" Type="http://schemas.openxmlformats.org/officeDocument/2006/relationships/image" Target="../media/image222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21.png"/><Relationship Id="rId20" Type="http://schemas.openxmlformats.org/officeDocument/2006/relationships/image" Target="../media/image2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1.png"/><Relationship Id="rId11" Type="http://schemas.openxmlformats.org/officeDocument/2006/relationships/image" Target="../media/image216.png"/><Relationship Id="rId5" Type="http://schemas.openxmlformats.org/officeDocument/2006/relationships/image" Target="../media/image210.png"/><Relationship Id="rId15" Type="http://schemas.openxmlformats.org/officeDocument/2006/relationships/image" Target="../media/image220.png"/><Relationship Id="rId10" Type="http://schemas.openxmlformats.org/officeDocument/2006/relationships/image" Target="../media/image215.png"/><Relationship Id="rId19" Type="http://schemas.openxmlformats.org/officeDocument/2006/relationships/image" Target="../media/image224.JPG"/><Relationship Id="rId4" Type="http://schemas.openxmlformats.org/officeDocument/2006/relationships/image" Target="../media/image209.png"/><Relationship Id="rId9" Type="http://schemas.openxmlformats.org/officeDocument/2006/relationships/image" Target="../media/image214.png"/><Relationship Id="rId14" Type="http://schemas.openxmlformats.org/officeDocument/2006/relationships/image" Target="../media/image2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png"/><Relationship Id="rId7" Type="http://schemas.openxmlformats.org/officeDocument/2006/relationships/image" Target="../media/image2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9.png"/><Relationship Id="rId5" Type="http://schemas.openxmlformats.org/officeDocument/2006/relationships/image" Target="../media/image228.png"/><Relationship Id="rId4" Type="http://schemas.openxmlformats.org/officeDocument/2006/relationships/image" Target="../media/image2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6.JPG"/><Relationship Id="rId3" Type="http://schemas.openxmlformats.org/officeDocument/2006/relationships/image" Target="../media/image231.png"/><Relationship Id="rId7" Type="http://schemas.openxmlformats.org/officeDocument/2006/relationships/image" Target="../media/image2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4.png"/><Relationship Id="rId5" Type="http://schemas.openxmlformats.org/officeDocument/2006/relationships/image" Target="../media/image233.png"/><Relationship Id="rId4" Type="http://schemas.openxmlformats.org/officeDocument/2006/relationships/image" Target="../media/image2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png"/><Relationship Id="rId13" Type="http://schemas.openxmlformats.org/officeDocument/2006/relationships/image" Target="../media/image247.png"/><Relationship Id="rId18" Type="http://schemas.openxmlformats.org/officeDocument/2006/relationships/image" Target="../media/image252.png"/><Relationship Id="rId3" Type="http://schemas.openxmlformats.org/officeDocument/2006/relationships/image" Target="../media/image237.png"/><Relationship Id="rId7" Type="http://schemas.openxmlformats.org/officeDocument/2006/relationships/image" Target="../media/image241.png"/><Relationship Id="rId12" Type="http://schemas.openxmlformats.org/officeDocument/2006/relationships/image" Target="../media/image246.png"/><Relationship Id="rId17" Type="http://schemas.openxmlformats.org/officeDocument/2006/relationships/image" Target="../media/image251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0.png"/><Relationship Id="rId11" Type="http://schemas.openxmlformats.org/officeDocument/2006/relationships/image" Target="../media/image245.png"/><Relationship Id="rId5" Type="http://schemas.openxmlformats.org/officeDocument/2006/relationships/image" Target="../media/image239.png"/><Relationship Id="rId15" Type="http://schemas.openxmlformats.org/officeDocument/2006/relationships/image" Target="../media/image249.png"/><Relationship Id="rId10" Type="http://schemas.openxmlformats.org/officeDocument/2006/relationships/image" Target="../media/image244.png"/><Relationship Id="rId19" Type="http://schemas.openxmlformats.org/officeDocument/2006/relationships/image" Target="../media/image253.png"/><Relationship Id="rId4" Type="http://schemas.openxmlformats.org/officeDocument/2006/relationships/image" Target="../media/image238.png"/><Relationship Id="rId9" Type="http://schemas.openxmlformats.org/officeDocument/2006/relationships/image" Target="../media/image243.png"/><Relationship Id="rId14" Type="http://schemas.openxmlformats.org/officeDocument/2006/relationships/image" Target="../media/image24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9.png"/><Relationship Id="rId3" Type="http://schemas.openxmlformats.org/officeDocument/2006/relationships/image" Target="../media/image254.png"/><Relationship Id="rId7" Type="http://schemas.openxmlformats.org/officeDocument/2006/relationships/image" Target="../media/image258.png"/><Relationship Id="rId12" Type="http://schemas.openxmlformats.org/officeDocument/2006/relationships/image" Target="../media/image26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7.png"/><Relationship Id="rId11" Type="http://schemas.openxmlformats.org/officeDocument/2006/relationships/image" Target="../media/image262.png"/><Relationship Id="rId5" Type="http://schemas.openxmlformats.org/officeDocument/2006/relationships/image" Target="../media/image256.png"/><Relationship Id="rId10" Type="http://schemas.openxmlformats.org/officeDocument/2006/relationships/image" Target="../media/image261.png"/><Relationship Id="rId4" Type="http://schemas.openxmlformats.org/officeDocument/2006/relationships/image" Target="../media/image255.png"/><Relationship Id="rId9" Type="http://schemas.openxmlformats.org/officeDocument/2006/relationships/image" Target="../media/image26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8.png"/><Relationship Id="rId13" Type="http://schemas.openxmlformats.org/officeDocument/2006/relationships/image" Target="../media/image273.png"/><Relationship Id="rId3" Type="http://schemas.openxmlformats.org/officeDocument/2006/relationships/image" Target="../media/image5.png"/><Relationship Id="rId7" Type="http://schemas.openxmlformats.org/officeDocument/2006/relationships/image" Target="../media/image267.png"/><Relationship Id="rId12" Type="http://schemas.openxmlformats.org/officeDocument/2006/relationships/image" Target="../media/image272.png"/><Relationship Id="rId17" Type="http://schemas.openxmlformats.org/officeDocument/2006/relationships/image" Target="../media/image277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2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6.png"/><Relationship Id="rId11" Type="http://schemas.openxmlformats.org/officeDocument/2006/relationships/image" Target="../media/image271.png"/><Relationship Id="rId5" Type="http://schemas.openxmlformats.org/officeDocument/2006/relationships/image" Target="../media/image265.png"/><Relationship Id="rId15" Type="http://schemas.openxmlformats.org/officeDocument/2006/relationships/image" Target="../media/image275.png"/><Relationship Id="rId10" Type="http://schemas.openxmlformats.org/officeDocument/2006/relationships/image" Target="../media/image270.png"/><Relationship Id="rId4" Type="http://schemas.openxmlformats.org/officeDocument/2006/relationships/image" Target="../media/image264.png"/><Relationship Id="rId9" Type="http://schemas.openxmlformats.org/officeDocument/2006/relationships/image" Target="../media/image269.png"/><Relationship Id="rId14" Type="http://schemas.openxmlformats.org/officeDocument/2006/relationships/image" Target="../media/image27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18" Type="http://schemas.openxmlformats.org/officeDocument/2006/relationships/image" Target="../media/image79.png"/><Relationship Id="rId3" Type="http://schemas.openxmlformats.org/officeDocument/2006/relationships/image" Target="../media/image49.png"/><Relationship Id="rId21" Type="http://schemas.openxmlformats.org/officeDocument/2006/relationships/image" Target="../media/image82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77.png"/><Relationship Id="rId20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5" Type="http://schemas.openxmlformats.org/officeDocument/2006/relationships/image" Target="../media/image76.png"/><Relationship Id="rId10" Type="http://schemas.openxmlformats.org/officeDocument/2006/relationships/image" Target="../media/image71.png"/><Relationship Id="rId19" Type="http://schemas.openxmlformats.org/officeDocument/2006/relationships/image" Target="../media/image80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18" Type="http://schemas.openxmlformats.org/officeDocument/2006/relationships/image" Target="../media/image98.png"/><Relationship Id="rId3" Type="http://schemas.openxmlformats.org/officeDocument/2006/relationships/image" Target="../media/image83.png"/><Relationship Id="rId21" Type="http://schemas.openxmlformats.org/officeDocument/2006/relationships/image" Target="../media/image101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17" Type="http://schemas.openxmlformats.org/officeDocument/2006/relationships/image" Target="../media/image97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96.png"/><Relationship Id="rId20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image" Target="../media/image95.png"/><Relationship Id="rId23" Type="http://schemas.openxmlformats.org/officeDocument/2006/relationships/image" Target="../media/image103.png"/><Relationship Id="rId10" Type="http://schemas.openxmlformats.org/officeDocument/2006/relationships/image" Target="../media/image90.png"/><Relationship Id="rId19" Type="http://schemas.openxmlformats.org/officeDocument/2006/relationships/image" Target="../media/image99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Relationship Id="rId22" Type="http://schemas.openxmlformats.org/officeDocument/2006/relationships/image" Target="../media/image10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9953" y="963980"/>
            <a:ext cx="694879" cy="57150"/>
          </a:xfrm>
          <a:prstGeom prst="rect">
            <a:avLst/>
          </a:prstGeom>
        </p:spPr>
      </p:pic>
      <p:sp>
        <p:nvSpPr>
          <p:cNvPr id="6" name="SK-1-text-5"/>
          <p:cNvSpPr/>
          <p:nvPr/>
        </p:nvSpPr>
        <p:spPr>
          <a:xfrm>
            <a:off x="5291286" y="458044"/>
            <a:ext cx="565118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1D452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INVESTOR PITCH DECK · 2026</a:t>
            </a:r>
            <a:endParaRPr lang="en-US" sz="1275" dirty="0"/>
          </a:p>
        </p:txBody>
      </p:sp>
      <p:sp>
        <p:nvSpPr>
          <p:cNvPr id="7" name="SK-1-text-6"/>
          <p:cNvSpPr/>
          <p:nvPr/>
        </p:nvSpPr>
        <p:spPr>
          <a:xfrm>
            <a:off x="438626" y="595118"/>
            <a:ext cx="4901327" cy="3780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5115"/>
              </a:lnSpc>
              <a:buNone/>
            </a:pPr>
            <a:r>
              <a:rPr lang="en-US" sz="3200" b="1" dirty="0">
                <a:solidFill>
                  <a:srgbClr val="7030A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PROTEITH®</a:t>
            </a:r>
            <a:endParaRPr lang="en-US" sz="3200" dirty="0">
              <a:solidFill>
                <a:srgbClr val="7030A0"/>
              </a:solidFill>
            </a:endParaRPr>
          </a:p>
          <a:p>
            <a:pPr>
              <a:lnSpc>
                <a:spcPts val="5115"/>
              </a:lnSpc>
            </a:pPr>
            <a:r>
              <a:rPr lang="en-US" sz="2000" b="1" dirty="0">
                <a:solidFill>
                  <a:srgbClr val="7030A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Revolutionizing Oral Health Care</a:t>
            </a:r>
            <a:endParaRPr lang="en-US" sz="2000" dirty="0">
              <a:solidFill>
                <a:srgbClr val="7030A0"/>
              </a:solidFill>
            </a:endParaRPr>
          </a:p>
          <a:p>
            <a:pPr marL="0" indent="0" algn="l">
              <a:lnSpc>
                <a:spcPts val="5115"/>
              </a:lnSpc>
              <a:buNone/>
            </a:pPr>
            <a:endParaRPr lang="en-US" sz="2000" dirty="0">
              <a:solidFill>
                <a:srgbClr val="7030A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A1E4ABA-1158-018F-D961-67BAF5D3E0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38" y="1079224"/>
            <a:ext cx="5213383" cy="4487512"/>
          </a:xfrm>
          <a:prstGeom prst="rect">
            <a:avLst/>
          </a:prstGeom>
        </p:spPr>
      </p:pic>
      <p:pic>
        <p:nvPicPr>
          <p:cNvPr id="13" name="Picture 12" descr="PROTEITH® – Oral Hygeine System">
            <a:extLst>
              <a:ext uri="{FF2B5EF4-FFF2-40B4-BE49-F238E27FC236}">
                <a16:creationId xmlns:a16="http://schemas.microsoft.com/office/drawing/2014/main" id="{48B78D09-1F7B-8C80-08F1-4CBDF87F77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49" y="5778776"/>
            <a:ext cx="2402205" cy="632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D0E425C-2F73-D438-E548-597791DF79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6322" y="1074574"/>
            <a:ext cx="6481452" cy="449216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" y="129639"/>
            <a:ext cx="12002703" cy="66279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88" y="740569"/>
            <a:ext cx="57150" cy="89148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788" y="2016175"/>
            <a:ext cx="3864769" cy="1906488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5467" y="2016175"/>
            <a:ext cx="3864769" cy="1927027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788" y="4149030"/>
            <a:ext cx="3864769" cy="1933873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25467" y="4149030"/>
            <a:ext cx="3864769" cy="1899642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95184" y="4758779"/>
            <a:ext cx="3096667" cy="28575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1028700"/>
            <a:ext cx="853380" cy="4800600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20580" y="4293096"/>
            <a:ext cx="597396" cy="534888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20580" y="2180779"/>
            <a:ext cx="621655" cy="486817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753" y="4306788"/>
            <a:ext cx="572988" cy="521196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84957" y="2153394"/>
            <a:ext cx="536377" cy="555427"/>
          </a:xfrm>
          <a:prstGeom prst="rect">
            <a:avLst/>
          </a:prstGeom>
        </p:spPr>
      </p:pic>
      <p:sp>
        <p:nvSpPr>
          <p:cNvPr id="15" name="SK-9-text-14"/>
          <p:cNvSpPr/>
          <p:nvPr/>
        </p:nvSpPr>
        <p:spPr>
          <a:xfrm>
            <a:off x="877788" y="781794"/>
            <a:ext cx="11314212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Risks and Disclosures</a:t>
            </a:r>
            <a:endParaRPr lang="en-US" sz="3600" dirty="0"/>
          </a:p>
        </p:txBody>
      </p:sp>
      <p:sp>
        <p:nvSpPr>
          <p:cNvPr id="16" name="SK-9-text-15"/>
          <p:cNvSpPr/>
          <p:nvPr/>
        </p:nvSpPr>
        <p:spPr>
          <a:xfrm>
            <a:off x="865584" y="1385292"/>
            <a:ext cx="1132641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 considerations before scale: approval, adoption, manufacturing, and competitive response.</a:t>
            </a:r>
            <a:endParaRPr lang="en-US" sz="1725" dirty="0"/>
          </a:p>
        </p:txBody>
      </p:sp>
      <p:sp>
        <p:nvSpPr>
          <p:cNvPr id="17" name="SK-9-text-16"/>
          <p:cNvSpPr/>
          <p:nvPr/>
        </p:nvSpPr>
        <p:spPr>
          <a:xfrm>
            <a:off x="1072753" y="2804815"/>
            <a:ext cx="532638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1182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Regulatory approval</a:t>
            </a:r>
            <a:endParaRPr lang="en-US" sz="1800" dirty="0"/>
          </a:p>
        </p:txBody>
      </p:sp>
      <p:sp>
        <p:nvSpPr>
          <p:cNvPr id="18" name="SK-9-text-17"/>
          <p:cNvSpPr/>
          <p:nvPr/>
        </p:nvSpPr>
        <p:spPr>
          <a:xfrm>
            <a:off x="1072753" y="3134023"/>
            <a:ext cx="3182094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Market requirements may vary across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FDA, TGA, EU Novel Food, and local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supplement rules.</a:t>
            </a:r>
            <a:endParaRPr lang="en-US" sz="1350" dirty="0"/>
          </a:p>
        </p:txBody>
      </p:sp>
      <p:sp>
        <p:nvSpPr>
          <p:cNvPr id="19" name="SK-9-text-18"/>
          <p:cNvSpPr/>
          <p:nvPr/>
        </p:nvSpPr>
        <p:spPr>
          <a:xfrm>
            <a:off x="1060698" y="4930825"/>
            <a:ext cx="614934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1182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Manufacturing scale-up</a:t>
            </a:r>
            <a:endParaRPr lang="en-US" sz="1800" dirty="0"/>
          </a:p>
        </p:txBody>
      </p:sp>
      <p:sp>
        <p:nvSpPr>
          <p:cNvPr id="20" name="SK-9-text-19"/>
          <p:cNvSpPr/>
          <p:nvPr/>
        </p:nvSpPr>
        <p:spPr>
          <a:xfrm>
            <a:off x="1048494" y="5260032"/>
            <a:ext cx="3242965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modeled manufacturing cost is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fixed at $5 per packet; scale transition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may create temporary cost pressure.</a:t>
            </a:r>
            <a:endParaRPr lang="en-US" sz="1350" dirty="0"/>
          </a:p>
        </p:txBody>
      </p:sp>
      <p:sp>
        <p:nvSpPr>
          <p:cNvPr id="21" name="SK-9-text-20"/>
          <p:cNvSpPr/>
          <p:nvPr/>
        </p:nvSpPr>
        <p:spPr>
          <a:xfrm>
            <a:off x="5144988" y="2797969"/>
            <a:ext cx="477774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1182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Consumer adoption</a:t>
            </a:r>
            <a:endParaRPr lang="en-US" sz="1800" dirty="0"/>
          </a:p>
        </p:txBody>
      </p:sp>
      <p:sp>
        <p:nvSpPr>
          <p:cNvPr id="22" name="SK-9-text-21"/>
          <p:cNvSpPr/>
          <p:nvPr/>
        </p:nvSpPr>
        <p:spPr>
          <a:xfrm>
            <a:off x="5120580" y="3120330"/>
            <a:ext cx="3194298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new brushing-plus-nutrition format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requires education before routine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behavior forms.</a:t>
            </a:r>
            <a:endParaRPr lang="en-US" sz="1350" dirty="0"/>
          </a:p>
        </p:txBody>
      </p:sp>
      <p:sp>
        <p:nvSpPr>
          <p:cNvPr id="23" name="SK-9-text-22"/>
          <p:cNvSpPr/>
          <p:nvPr/>
        </p:nvSpPr>
        <p:spPr>
          <a:xfrm>
            <a:off x="5108377" y="4930825"/>
            <a:ext cx="560070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1182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Competitive response</a:t>
            </a:r>
            <a:endParaRPr lang="en-US" sz="1800" dirty="0"/>
          </a:p>
        </p:txBody>
      </p:sp>
      <p:sp>
        <p:nvSpPr>
          <p:cNvPr id="24" name="SK-9-text-23"/>
          <p:cNvSpPr/>
          <p:nvPr/>
        </p:nvSpPr>
        <p:spPr>
          <a:xfrm>
            <a:off x="5108377" y="5260032"/>
            <a:ext cx="3145482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Large supplement or FMCG brands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may copy the concept once category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traction is visible.</a:t>
            </a:r>
            <a:endParaRPr lang="en-US" sz="1350" dirty="0"/>
          </a:p>
        </p:txBody>
      </p:sp>
      <p:sp>
        <p:nvSpPr>
          <p:cNvPr id="25" name="SK-9-text-24"/>
          <p:cNvSpPr/>
          <p:nvPr/>
        </p:nvSpPr>
        <p:spPr>
          <a:xfrm>
            <a:off x="828973" y="6336655"/>
            <a:ext cx="1136302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Investor review should validate regulatory pathway, absorption claims, and unit cost assumptions before commercialization.</a:t>
            </a:r>
            <a:endParaRPr lang="en-US" sz="1050" dirty="0"/>
          </a:p>
        </p:txBody>
      </p:sp>
      <p:sp>
        <p:nvSpPr>
          <p:cNvPr id="26" name="SK-9-text-25"/>
          <p:cNvSpPr/>
          <p:nvPr/>
        </p:nvSpPr>
        <p:spPr>
          <a:xfrm>
            <a:off x="9070777" y="4917132"/>
            <a:ext cx="312122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1182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Disclosure note</a:t>
            </a:r>
            <a:endParaRPr lang="en-US" sz="1800" dirty="0"/>
          </a:p>
        </p:txBody>
      </p:sp>
      <p:sp>
        <p:nvSpPr>
          <p:cNvPr id="27" name="SK-9-text-26"/>
          <p:cNvSpPr/>
          <p:nvPr/>
        </p:nvSpPr>
        <p:spPr>
          <a:xfrm>
            <a:off x="9058573" y="5260032"/>
            <a:ext cx="2816275" cy="10834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Forecasts show gross profit only;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marketing, operating expenses,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validation costs, and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market-entry approvals are not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7415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deducted.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461707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98" y="91440"/>
            <a:ext cx="11922641" cy="6706486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59" y="363438"/>
            <a:ext cx="121890" cy="432048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1872109"/>
            <a:ext cx="3474690" cy="905173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921496"/>
            <a:ext cx="3474690" cy="905173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3998119"/>
            <a:ext cx="3474690" cy="898327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5081736"/>
            <a:ext cx="3474690" cy="864096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18508" y="1645890"/>
            <a:ext cx="9525" cy="456054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1785" y="3472807"/>
            <a:ext cx="262733" cy="351052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9951" y="3700056"/>
            <a:ext cx="132201" cy="132201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08463" y="2496294"/>
            <a:ext cx="2352973" cy="2797969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76800" y="4398020"/>
            <a:ext cx="1828800" cy="9525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53173" y="3472807"/>
            <a:ext cx="262732" cy="351052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01339" y="3700056"/>
            <a:ext cx="132201" cy="132201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29810" y="1645890"/>
            <a:ext cx="9525" cy="4560540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78391" y="2496294"/>
            <a:ext cx="9525" cy="1824186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34486" y="2784277"/>
            <a:ext cx="97482" cy="54769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34486" y="3984427"/>
            <a:ext cx="97482" cy="54769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85263" y="5109121"/>
            <a:ext cx="1877467" cy="857250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22282" y="5143500"/>
            <a:ext cx="3413671" cy="1282303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778353" y="4258717"/>
            <a:ext cx="755898" cy="720030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778353" y="3051721"/>
            <a:ext cx="755898" cy="713184"/>
          </a:xfrm>
          <a:prstGeom prst="rect">
            <a:avLst/>
          </a:prstGeom>
        </p:spPr>
      </p:pic>
      <p:pic>
        <p:nvPicPr>
          <p:cNvPr id="24" name="SK-10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778353" y="1824186"/>
            <a:ext cx="755898" cy="733723"/>
          </a:xfrm>
          <a:prstGeom prst="rect">
            <a:avLst/>
          </a:prstGeom>
        </p:spPr>
      </p:pic>
      <p:pic>
        <p:nvPicPr>
          <p:cNvPr id="25" name="SK-10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510659" y="2674590"/>
            <a:ext cx="621655" cy="562273"/>
          </a:xfrm>
          <a:prstGeom prst="rect">
            <a:avLst/>
          </a:prstGeom>
        </p:spPr>
      </p:pic>
      <p:pic>
        <p:nvPicPr>
          <p:cNvPr id="26" name="SK-10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60784" y="5211961"/>
            <a:ext cx="633859" cy="569119"/>
          </a:xfrm>
          <a:prstGeom prst="rect">
            <a:avLst/>
          </a:prstGeom>
        </p:spPr>
      </p:pic>
      <p:pic>
        <p:nvPicPr>
          <p:cNvPr id="27" name="SK-10-img-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72988" y="4107805"/>
            <a:ext cx="609600" cy="651421"/>
          </a:xfrm>
          <a:prstGeom prst="rect">
            <a:avLst/>
          </a:prstGeom>
        </p:spPr>
      </p:pic>
      <p:pic>
        <p:nvPicPr>
          <p:cNvPr id="28" name="SK-10-img-2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97396" y="3051721"/>
            <a:ext cx="536377" cy="630882"/>
          </a:xfrm>
          <a:prstGeom prst="rect">
            <a:avLst/>
          </a:prstGeom>
        </p:spPr>
      </p:pic>
      <p:pic>
        <p:nvPicPr>
          <p:cNvPr id="29" name="SK-10-img-28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97396" y="1995636"/>
            <a:ext cx="511969" cy="637729"/>
          </a:xfrm>
          <a:prstGeom prst="rect">
            <a:avLst/>
          </a:prstGeom>
        </p:spPr>
      </p:pic>
      <p:sp>
        <p:nvSpPr>
          <p:cNvPr id="30" name="SK-10-text-29"/>
          <p:cNvSpPr/>
          <p:nvPr/>
        </p:nvSpPr>
        <p:spPr>
          <a:xfrm>
            <a:off x="536377" y="342900"/>
            <a:ext cx="1165562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F2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Investment Ask and Exit Strategy</a:t>
            </a:r>
            <a:endParaRPr lang="en-US" sz="3000" dirty="0"/>
          </a:p>
        </p:txBody>
      </p:sp>
      <p:sp>
        <p:nvSpPr>
          <p:cNvPr id="31" name="SK-10-text-30"/>
          <p:cNvSpPr/>
          <p:nvPr/>
        </p:nvSpPr>
        <p:spPr>
          <a:xfrm>
            <a:off x="329059" y="912019"/>
            <a:ext cx="1186294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Capital supports product validation, launch execution, and acquisition-readiness.</a:t>
            </a:r>
            <a:endParaRPr lang="en-US" sz="1350" dirty="0"/>
          </a:p>
        </p:txBody>
      </p:sp>
      <p:sp>
        <p:nvSpPr>
          <p:cNvPr id="32" name="SK-10-text-31"/>
          <p:cNvSpPr/>
          <p:nvPr/>
        </p:nvSpPr>
        <p:spPr>
          <a:xfrm>
            <a:off x="329059" y="1385292"/>
            <a:ext cx="28708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F2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Funding Use</a:t>
            </a:r>
            <a:endParaRPr lang="en-US" sz="1650" dirty="0"/>
          </a:p>
        </p:txBody>
      </p:sp>
      <p:sp>
        <p:nvSpPr>
          <p:cNvPr id="33" name="SK-10-text-32"/>
          <p:cNvSpPr/>
          <p:nvPr/>
        </p:nvSpPr>
        <p:spPr>
          <a:xfrm>
            <a:off x="1389757" y="2016175"/>
            <a:ext cx="20878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Product R&amp;D</a:t>
            </a:r>
            <a:endParaRPr lang="en-US" sz="1200" dirty="0"/>
          </a:p>
        </p:txBody>
      </p:sp>
      <p:sp>
        <p:nvSpPr>
          <p:cNvPr id="34" name="SK-10-text-33"/>
          <p:cNvSpPr/>
          <p:nvPr/>
        </p:nvSpPr>
        <p:spPr>
          <a:xfrm>
            <a:off x="1377553" y="2276773"/>
            <a:ext cx="1658094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formulation refinement,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taste, safety, packaging</a:t>
            </a:r>
            <a:endParaRPr lang="en-US" sz="1050" dirty="0"/>
          </a:p>
        </p:txBody>
      </p:sp>
      <p:sp>
        <p:nvSpPr>
          <p:cNvPr id="35" name="SK-10-text-34"/>
          <p:cNvSpPr/>
          <p:nvPr/>
        </p:nvSpPr>
        <p:spPr>
          <a:xfrm>
            <a:off x="1389757" y="3079105"/>
            <a:ext cx="28194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Trials</a:t>
            </a:r>
            <a:endParaRPr lang="en-US" sz="1200" dirty="0"/>
          </a:p>
        </p:txBody>
      </p:sp>
      <p:sp>
        <p:nvSpPr>
          <p:cNvPr id="36" name="SK-10-text-35"/>
          <p:cNvSpPr/>
          <p:nvPr/>
        </p:nvSpPr>
        <p:spPr>
          <a:xfrm>
            <a:off x="1377553" y="3346698"/>
            <a:ext cx="1779984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absorption and efficacy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evidence for health claims</a:t>
            </a:r>
            <a:endParaRPr lang="en-US" sz="1050" dirty="0"/>
          </a:p>
        </p:txBody>
      </p:sp>
      <p:sp>
        <p:nvSpPr>
          <p:cNvPr id="37" name="SK-10-text-36"/>
          <p:cNvSpPr/>
          <p:nvPr/>
        </p:nvSpPr>
        <p:spPr>
          <a:xfrm>
            <a:off x="1377553" y="4142184"/>
            <a:ext cx="35509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Manufacturing Scale</a:t>
            </a:r>
            <a:endParaRPr lang="en-US" sz="1200" dirty="0"/>
          </a:p>
        </p:txBody>
      </p:sp>
      <p:sp>
        <p:nvSpPr>
          <p:cNvPr id="38" name="SK-10-text-37"/>
          <p:cNvSpPr/>
          <p:nvPr/>
        </p:nvSpPr>
        <p:spPr>
          <a:xfrm>
            <a:off x="1377553" y="4409629"/>
            <a:ext cx="1804392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packet production, quality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systems, supply chain</a:t>
            </a:r>
            <a:endParaRPr lang="en-US" sz="1050" dirty="0"/>
          </a:p>
        </p:txBody>
      </p:sp>
      <p:sp>
        <p:nvSpPr>
          <p:cNvPr id="39" name="SK-10-text-38"/>
          <p:cNvSpPr/>
          <p:nvPr/>
        </p:nvSpPr>
        <p:spPr>
          <a:xfrm>
            <a:off x="1377553" y="5198269"/>
            <a:ext cx="40386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D2C + B2B Launch</a:t>
            </a:r>
            <a:endParaRPr lang="en-US" sz="1200" dirty="0"/>
          </a:p>
        </p:txBody>
      </p:sp>
      <p:sp>
        <p:nvSpPr>
          <p:cNvPr id="40" name="SK-10-text-39"/>
          <p:cNvSpPr/>
          <p:nvPr/>
        </p:nvSpPr>
        <p:spPr>
          <a:xfrm>
            <a:off x="1377553" y="5472559"/>
            <a:ext cx="2194471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consumer education, marketing,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initial retail entry</a:t>
            </a:r>
            <a:endParaRPr lang="en-US" sz="1050" dirty="0"/>
          </a:p>
        </p:txBody>
      </p:sp>
      <p:sp>
        <p:nvSpPr>
          <p:cNvPr id="41" name="SK-10-text-40"/>
          <p:cNvSpPr/>
          <p:nvPr/>
        </p:nvSpPr>
        <p:spPr>
          <a:xfrm>
            <a:off x="5021461" y="3346698"/>
            <a:ext cx="158799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2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Target Breakeven</a:t>
            </a:r>
            <a:endParaRPr lang="en-US" sz="1200" dirty="0"/>
          </a:p>
        </p:txBody>
      </p:sp>
      <p:sp>
        <p:nvSpPr>
          <p:cNvPr id="42" name="SK-10-text-41"/>
          <p:cNvSpPr/>
          <p:nvPr/>
        </p:nvSpPr>
        <p:spPr>
          <a:xfrm>
            <a:off x="4774109" y="3751213"/>
            <a:ext cx="2058442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2D7D7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Year 3-4</a:t>
            </a:r>
            <a:endParaRPr lang="en-US" sz="2850" dirty="0"/>
          </a:p>
        </p:txBody>
      </p:sp>
      <p:sp>
        <p:nvSpPr>
          <p:cNvPr id="43" name="SK-10-text-42"/>
          <p:cNvSpPr/>
          <p:nvPr/>
        </p:nvSpPr>
        <p:spPr>
          <a:xfrm>
            <a:off x="4876800" y="4526161"/>
            <a:ext cx="1865263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Target breakeven based on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SOM ramp and channel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expansion.</a:t>
            </a:r>
            <a:endParaRPr lang="en-US" sz="1050" dirty="0"/>
          </a:p>
        </p:txBody>
      </p:sp>
      <p:sp>
        <p:nvSpPr>
          <p:cNvPr id="44" name="SK-10-text-43"/>
          <p:cNvSpPr/>
          <p:nvPr/>
        </p:nvSpPr>
        <p:spPr>
          <a:xfrm>
            <a:off x="7790557" y="1392138"/>
            <a:ext cx="337375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F2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Exit Strategy</a:t>
            </a:r>
            <a:endParaRPr lang="en-US" sz="1650" dirty="0"/>
          </a:p>
        </p:txBody>
      </p:sp>
      <p:sp>
        <p:nvSpPr>
          <p:cNvPr id="45" name="SK-10-text-44"/>
          <p:cNvSpPr/>
          <p:nvPr/>
        </p:nvSpPr>
        <p:spPr>
          <a:xfrm>
            <a:off x="8717161" y="1968103"/>
            <a:ext cx="318516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Category Creation</a:t>
            </a:r>
            <a:endParaRPr lang="en-US" sz="1200" dirty="0"/>
          </a:p>
        </p:txBody>
      </p:sp>
      <p:sp>
        <p:nvSpPr>
          <p:cNvPr id="46" name="SK-10-text-45"/>
          <p:cNvSpPr/>
          <p:nvPr/>
        </p:nvSpPr>
        <p:spPr>
          <a:xfrm>
            <a:off x="8717161" y="2221855"/>
            <a:ext cx="1694557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first-mover toothpowder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supplement format</a:t>
            </a:r>
            <a:endParaRPr lang="en-US" sz="1050" dirty="0"/>
          </a:p>
        </p:txBody>
      </p:sp>
      <p:sp>
        <p:nvSpPr>
          <p:cNvPr id="47" name="SK-10-text-46"/>
          <p:cNvSpPr/>
          <p:nvPr/>
        </p:nvSpPr>
        <p:spPr>
          <a:xfrm>
            <a:off x="8717161" y="3086100"/>
            <a:ext cx="33680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Distribution Proof</a:t>
            </a:r>
            <a:endParaRPr lang="en-US" sz="1200" dirty="0"/>
          </a:p>
        </p:txBody>
      </p:sp>
      <p:sp>
        <p:nvSpPr>
          <p:cNvPr id="48" name="SK-10-text-47"/>
          <p:cNvSpPr/>
          <p:nvPr/>
        </p:nvSpPr>
        <p:spPr>
          <a:xfrm>
            <a:off x="8717161" y="3346698"/>
            <a:ext cx="1621482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D2C traction, pharmacy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presence, international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readiness</a:t>
            </a:r>
            <a:endParaRPr lang="en-US" sz="1050" dirty="0"/>
          </a:p>
        </p:txBody>
      </p:sp>
      <p:sp>
        <p:nvSpPr>
          <p:cNvPr id="49" name="SK-10-text-48"/>
          <p:cNvSpPr/>
          <p:nvPr/>
        </p:nvSpPr>
        <p:spPr>
          <a:xfrm>
            <a:off x="8717161" y="4306788"/>
            <a:ext cx="347483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D7D7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Strategic Acquisition</a:t>
            </a:r>
            <a:endParaRPr lang="en-US" sz="1200" dirty="0"/>
          </a:p>
        </p:txBody>
      </p:sp>
      <p:sp>
        <p:nvSpPr>
          <p:cNvPr id="50" name="SK-10-text-49"/>
          <p:cNvSpPr/>
          <p:nvPr/>
        </p:nvSpPr>
        <p:spPr>
          <a:xfrm>
            <a:off x="8717161" y="4581079"/>
            <a:ext cx="1865263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potential buyer: major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supplement or FMCG brand</a:t>
            </a:r>
            <a:endParaRPr lang="en-US" sz="1050" dirty="0"/>
          </a:p>
        </p:txBody>
      </p:sp>
      <p:sp>
        <p:nvSpPr>
          <p:cNvPr id="51" name="SK-10-text-50"/>
          <p:cNvSpPr/>
          <p:nvPr/>
        </p:nvSpPr>
        <p:spPr>
          <a:xfrm>
            <a:off x="316855" y="6446490"/>
            <a:ext cx="118751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180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Forward-looking placeholder; gross profit forecast excludes marketing and operating expenses.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387069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07" y="80760"/>
            <a:ext cx="11891918" cy="6722321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88" y="767953"/>
            <a:ext cx="1597075" cy="3423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228850"/>
            <a:ext cx="2791867" cy="383351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084784"/>
            <a:ext cx="2791867" cy="95994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0761" y="2180779"/>
            <a:ext cx="2791867" cy="3881586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0761" y="2084784"/>
            <a:ext cx="2791867" cy="95994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56871" y="2324100"/>
            <a:ext cx="2791867" cy="3759398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56871" y="2084784"/>
            <a:ext cx="2791867" cy="95994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95333" y="2300734"/>
            <a:ext cx="2791867" cy="3847207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82980" y="2084784"/>
            <a:ext cx="2791867" cy="95994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607" y="6261050"/>
            <a:ext cx="12113393" cy="562273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1476" y="6364188"/>
            <a:ext cx="402282" cy="411361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14471" y="2413992"/>
            <a:ext cx="1206996" cy="1014859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00565" y="2400300"/>
            <a:ext cx="1328886" cy="973782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035475" y="2379613"/>
            <a:ext cx="1133773" cy="1035546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94792" y="2413992"/>
            <a:ext cx="1109365" cy="1014859"/>
          </a:xfrm>
          <a:prstGeom prst="rect">
            <a:avLst/>
          </a:prstGeom>
        </p:spPr>
      </p:pic>
      <p:sp>
        <p:nvSpPr>
          <p:cNvPr id="19" name="SK-2-text-18"/>
          <p:cNvSpPr/>
          <p:nvPr/>
        </p:nvSpPr>
        <p:spPr>
          <a:xfrm>
            <a:off x="280392" y="425053"/>
            <a:ext cx="274034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334D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PROBLEM</a:t>
            </a:r>
            <a:endParaRPr lang="en-US" sz="1575" dirty="0"/>
          </a:p>
        </p:txBody>
      </p:sp>
      <p:sp>
        <p:nvSpPr>
          <p:cNvPr id="20" name="SK-2-text-19"/>
          <p:cNvSpPr/>
          <p:nvPr/>
        </p:nvSpPr>
        <p:spPr>
          <a:xfrm>
            <a:off x="280392" y="1083469"/>
            <a:ext cx="5601424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1A1A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Conventional Oral Care is Broken</a:t>
            </a:r>
          </a:p>
          <a:p>
            <a:pPr marL="0" indent="0" algn="l">
              <a:buNone/>
            </a:pPr>
            <a:r>
              <a:rPr lang="en-US" sz="2000" b="1" dirty="0">
                <a:solidFill>
                  <a:srgbClr val="1A1A1A"/>
                </a:solidFill>
                <a:latin typeface="Montserrat" pitchFamily="34" charset="0"/>
              </a:rPr>
              <a:t>“Why shouldn’t you get an energy boost to the</a:t>
            </a:r>
          </a:p>
          <a:p>
            <a:pPr marL="0" indent="0" algn="l">
              <a:buNone/>
            </a:pPr>
            <a:r>
              <a:rPr lang="en-US" sz="2000" b="1" dirty="0">
                <a:solidFill>
                  <a:srgbClr val="1A1A1A"/>
                </a:solidFill>
                <a:latin typeface="Montserrat" pitchFamily="34" charset="0"/>
              </a:rPr>
              <a:t> immune system each time you brush”.</a:t>
            </a:r>
            <a:endParaRPr lang="en-US" sz="2000" dirty="0"/>
          </a:p>
        </p:txBody>
      </p:sp>
      <p:sp>
        <p:nvSpPr>
          <p:cNvPr id="21" name="SK-2-text-20"/>
          <p:cNvSpPr/>
          <p:nvPr/>
        </p:nvSpPr>
        <p:spPr>
          <a:xfrm>
            <a:off x="743694" y="3655219"/>
            <a:ext cx="1938486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A1A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Gum Disease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A1A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Raises Heart Risk</a:t>
            </a:r>
            <a:endParaRPr lang="en-US" sz="1650" dirty="0"/>
          </a:p>
        </p:txBody>
      </p:sp>
      <p:sp>
        <p:nvSpPr>
          <p:cNvPr id="22" name="SK-2-text-21"/>
          <p:cNvSpPr/>
          <p:nvPr/>
        </p:nvSpPr>
        <p:spPr>
          <a:xfrm>
            <a:off x="501366" y="4265562"/>
            <a:ext cx="2654743" cy="12891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Oral bacteria enter the bloodstream,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elevating cardiovascular risk.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Confirmed link between gum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disease and high blood pressure.</a:t>
            </a:r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Not to mention the devastation </a:t>
            </a:r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caused by microplastics which </a:t>
            </a:r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interferes with brain and liver functions.</a:t>
            </a:r>
            <a:endParaRPr lang="en-US" sz="1050" dirty="0"/>
          </a:p>
        </p:txBody>
      </p:sp>
      <p:sp>
        <p:nvSpPr>
          <p:cNvPr id="23" name="SK-2-text-22"/>
          <p:cNvSpPr/>
          <p:nvPr/>
        </p:nvSpPr>
        <p:spPr>
          <a:xfrm>
            <a:off x="511969" y="5705773"/>
            <a:ext cx="52882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Source: American College of Cardiology</a:t>
            </a:r>
            <a:endParaRPr lang="en-US" sz="900" dirty="0"/>
          </a:p>
        </p:txBody>
      </p:sp>
      <p:sp>
        <p:nvSpPr>
          <p:cNvPr id="24" name="SK-2-text-23"/>
          <p:cNvSpPr/>
          <p:nvPr/>
        </p:nvSpPr>
        <p:spPr>
          <a:xfrm>
            <a:off x="3694063" y="3648373"/>
            <a:ext cx="1816596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A1A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FDA Requires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A1A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Poison Warning</a:t>
            </a:r>
            <a:endParaRPr lang="en-US" sz="1650" dirty="0"/>
          </a:p>
        </p:txBody>
      </p:sp>
      <p:sp>
        <p:nvSpPr>
          <p:cNvPr id="25" name="SK-2-text-24"/>
          <p:cNvSpPr/>
          <p:nvPr/>
        </p:nvSpPr>
        <p:spPr>
          <a:xfrm>
            <a:off x="3438079" y="4307102"/>
            <a:ext cx="1987153" cy="11657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Fluoride toothpaste carries a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mandatory FDA poison label.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Harvard-affiliated research links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prenatal fluoride exposure to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lower IQ in children. Microplastics </a:t>
            </a:r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are linked to early dementia and </a:t>
            </a:r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liver disease.</a:t>
            </a:r>
            <a:endParaRPr lang="en-US" sz="1050" dirty="0"/>
          </a:p>
        </p:txBody>
      </p:sp>
      <p:sp>
        <p:nvSpPr>
          <p:cNvPr id="26" name="SK-2-text-25"/>
          <p:cNvSpPr/>
          <p:nvPr/>
        </p:nvSpPr>
        <p:spPr>
          <a:xfrm>
            <a:off x="3438079" y="5705773"/>
            <a:ext cx="633984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Source: Fluoride Alert / NCBI PMC 5915186</a:t>
            </a:r>
            <a:endParaRPr lang="en-US" sz="900" dirty="0"/>
          </a:p>
        </p:txBody>
      </p:sp>
      <p:sp>
        <p:nvSpPr>
          <p:cNvPr id="27" name="SK-2-text-26"/>
          <p:cNvSpPr/>
          <p:nvPr/>
        </p:nvSpPr>
        <p:spPr>
          <a:xfrm>
            <a:off x="6595765" y="3614142"/>
            <a:ext cx="1743373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A1A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SLS &amp; Triclosan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A1A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Your Paste</a:t>
            </a:r>
            <a:endParaRPr lang="en-US" sz="1650" dirty="0"/>
          </a:p>
        </p:txBody>
      </p:sp>
      <p:sp>
        <p:nvSpPr>
          <p:cNvPr id="28" name="SK-2-text-27"/>
          <p:cNvSpPr/>
          <p:nvPr/>
        </p:nvSpPr>
        <p:spPr>
          <a:xfrm>
            <a:off x="6364040" y="4200816"/>
            <a:ext cx="2145655" cy="12343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Triclosan linked to antibiotic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resistance and colon cancer risk.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SLS disrupts gut microbiome.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fatal allergic reaction to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toothpaste ingredients has been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documented.</a:t>
            </a:r>
            <a:endParaRPr lang="en-US" sz="1050" dirty="0"/>
          </a:p>
        </p:txBody>
      </p:sp>
      <p:sp>
        <p:nvSpPr>
          <p:cNvPr id="29" name="SK-2-text-28"/>
          <p:cNvSpPr/>
          <p:nvPr/>
        </p:nvSpPr>
        <p:spPr>
          <a:xfrm>
            <a:off x="6339780" y="5705773"/>
            <a:ext cx="1816596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Source: Medical News Today /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Consumer Reports</a:t>
            </a:r>
            <a:endParaRPr lang="en-US" sz="900" dirty="0"/>
          </a:p>
        </p:txBody>
      </p:sp>
      <p:sp>
        <p:nvSpPr>
          <p:cNvPr id="30" name="SK-2-text-29"/>
          <p:cNvSpPr/>
          <p:nvPr/>
        </p:nvSpPr>
        <p:spPr>
          <a:xfrm>
            <a:off x="9424392" y="3634680"/>
            <a:ext cx="1962894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A1A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Children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A1A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Overdosing Daily</a:t>
            </a:r>
            <a:endParaRPr lang="en-US" sz="1650" dirty="0"/>
          </a:p>
        </p:txBody>
      </p:sp>
      <p:sp>
        <p:nvSpPr>
          <p:cNvPr id="31" name="SK-2-text-30"/>
          <p:cNvSpPr/>
          <p:nvPr/>
        </p:nvSpPr>
        <p:spPr>
          <a:xfrm>
            <a:off x="9229279" y="4276271"/>
            <a:ext cx="2231082" cy="10834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CDC study: many children use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far too much fluoride toothpaste,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damaging developing teeth.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Reported by The New York Times,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2019.</a:t>
            </a:r>
            <a:endParaRPr lang="en-US" sz="1050" dirty="0"/>
          </a:p>
        </p:txBody>
      </p:sp>
      <p:sp>
        <p:nvSpPr>
          <p:cNvPr id="32" name="SK-2-text-31"/>
          <p:cNvSpPr/>
          <p:nvPr/>
        </p:nvSpPr>
        <p:spPr>
          <a:xfrm>
            <a:off x="9229279" y="5705773"/>
            <a:ext cx="2962721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D4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Source: CDC / New York Times</a:t>
            </a:r>
            <a:endParaRPr lang="en-US" sz="900" dirty="0"/>
          </a:p>
        </p:txBody>
      </p:sp>
      <p:sp>
        <p:nvSpPr>
          <p:cNvPr id="33" name="SK-2-text-32"/>
          <p:cNvSpPr/>
          <p:nvPr/>
        </p:nvSpPr>
        <p:spPr>
          <a:xfrm>
            <a:off x="696893" y="6460182"/>
            <a:ext cx="1105822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68%+ OF CONSUMERS NOW SEEK NATURAL ORAL CARE ALTERNATIVES — YET NO SAFE, EFFECTIVE OPTION EXISTS, </a:t>
            </a:r>
            <a:r>
              <a:rPr lang="en-US" sz="1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UNTIL NOW</a:t>
            </a: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48E8E-0580-3E22-DEBB-718714E22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K-2-img-3" descr="preencoded.png">
            <a:extLst>
              <a:ext uri="{FF2B5EF4-FFF2-40B4-BE49-F238E27FC236}">
                <a16:creationId xmlns:a16="http://schemas.microsoft.com/office/drawing/2014/main" id="{20D8E62D-EA2A-F17F-4CF9-086D19EAE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671" y="370284"/>
            <a:ext cx="85279" cy="411361"/>
          </a:xfrm>
          <a:prstGeom prst="rect">
            <a:avLst/>
          </a:prstGeom>
        </p:spPr>
      </p:pic>
      <p:pic>
        <p:nvPicPr>
          <p:cNvPr id="5" name="SK-2-img-4" descr="preencoded.png">
            <a:extLst>
              <a:ext uri="{FF2B5EF4-FFF2-40B4-BE49-F238E27FC236}">
                <a16:creationId xmlns:a16="http://schemas.microsoft.com/office/drawing/2014/main" id="{F74CA26D-436E-3794-8074-762022350E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784" y="1970336"/>
            <a:ext cx="4937671" cy="9525"/>
          </a:xfrm>
          <a:prstGeom prst="rect">
            <a:avLst/>
          </a:prstGeom>
        </p:spPr>
      </p:pic>
      <p:pic>
        <p:nvPicPr>
          <p:cNvPr id="6" name="SK-2-img-5" descr="preencoded.png">
            <a:extLst>
              <a:ext uri="{FF2B5EF4-FFF2-40B4-BE49-F238E27FC236}">
                <a16:creationId xmlns:a16="http://schemas.microsoft.com/office/drawing/2014/main" id="{9E49C442-6DE2-A7AA-4D4D-918CEFE4CC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784" y="2457152"/>
            <a:ext cx="4937671" cy="9525"/>
          </a:xfrm>
          <a:prstGeom prst="rect">
            <a:avLst/>
          </a:prstGeom>
        </p:spPr>
      </p:pic>
      <p:pic>
        <p:nvPicPr>
          <p:cNvPr id="7" name="SK-2-img-6" descr="preencoded.png">
            <a:extLst>
              <a:ext uri="{FF2B5EF4-FFF2-40B4-BE49-F238E27FC236}">
                <a16:creationId xmlns:a16="http://schemas.microsoft.com/office/drawing/2014/main" id="{E057AFB1-4BA8-C75C-4DF9-C3A78A1F01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671" y="4018657"/>
            <a:ext cx="36463" cy="370284"/>
          </a:xfrm>
          <a:prstGeom prst="rect">
            <a:avLst/>
          </a:prstGeom>
        </p:spPr>
      </p:pic>
      <p:pic>
        <p:nvPicPr>
          <p:cNvPr id="8" name="SK-2-img-7" descr="preencoded.png">
            <a:extLst>
              <a:ext uri="{FF2B5EF4-FFF2-40B4-BE49-F238E27FC236}">
                <a16:creationId xmlns:a16="http://schemas.microsoft.com/office/drawing/2014/main" id="{22ECDF1C-F935-4E14-978C-DDA6983A0A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5723632"/>
            <a:ext cx="1450777" cy="19050"/>
          </a:xfrm>
          <a:prstGeom prst="rect">
            <a:avLst/>
          </a:prstGeom>
        </p:spPr>
      </p:pic>
      <p:pic>
        <p:nvPicPr>
          <p:cNvPr id="10" name="SK-2-img-9" descr="preencoded.png">
            <a:extLst>
              <a:ext uri="{FF2B5EF4-FFF2-40B4-BE49-F238E27FC236}">
                <a16:creationId xmlns:a16="http://schemas.microsoft.com/office/drawing/2014/main" id="{12B4530F-E043-7BDF-7510-75872651A0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7655" y="2306241"/>
            <a:ext cx="4669482" cy="9525"/>
          </a:xfrm>
          <a:prstGeom prst="rect">
            <a:avLst/>
          </a:prstGeom>
        </p:spPr>
      </p:pic>
      <p:sp>
        <p:nvSpPr>
          <p:cNvPr id="15" name="SK-2-text-14">
            <a:extLst>
              <a:ext uri="{FF2B5EF4-FFF2-40B4-BE49-F238E27FC236}">
                <a16:creationId xmlns:a16="http://schemas.microsoft.com/office/drawing/2014/main" id="{194513F3-CA8D-5406-6533-6144908AF7A1}"/>
              </a:ext>
            </a:extLst>
          </p:cNvPr>
          <p:cNvSpPr/>
          <p:nvPr/>
        </p:nvSpPr>
        <p:spPr>
          <a:xfrm>
            <a:off x="548580" y="418207"/>
            <a:ext cx="1164342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Ease of Use</a:t>
            </a:r>
            <a:endParaRPr lang="en-US" sz="2550" dirty="0"/>
          </a:p>
        </p:txBody>
      </p:sp>
      <p:sp>
        <p:nvSpPr>
          <p:cNvPr id="16" name="SK-2-text-15">
            <a:extLst>
              <a:ext uri="{FF2B5EF4-FFF2-40B4-BE49-F238E27FC236}">
                <a16:creationId xmlns:a16="http://schemas.microsoft.com/office/drawing/2014/main" id="{ECADE163-FAB9-4717-CB49-E3F5EE01C8DC}"/>
              </a:ext>
            </a:extLst>
          </p:cNvPr>
          <p:cNvSpPr/>
          <p:nvPr/>
        </p:nvSpPr>
        <p:spPr>
          <a:xfrm>
            <a:off x="536377" y="866175"/>
            <a:ext cx="8501745" cy="278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7180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daily oral-hygiene habit repositioned as a protein and energy supplement moment.</a:t>
            </a:r>
            <a:endParaRPr lang="en-US" sz="1400" b="1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1B9193F7-8B0E-76D7-2E0B-CC91CCCD09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6999" y="1395663"/>
            <a:ext cx="9128824" cy="532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38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118F2-F7DD-FAEF-E77F-00CFF7B35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K-10-img-2" descr="preencoded.png">
            <a:extLst>
              <a:ext uri="{FF2B5EF4-FFF2-40B4-BE49-F238E27FC236}">
                <a16:creationId xmlns:a16="http://schemas.microsoft.com/office/drawing/2014/main" id="{DC89228A-216F-9A54-65AD-610DB4BF7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561" y="554236"/>
            <a:ext cx="670471" cy="57150"/>
          </a:xfrm>
          <a:prstGeom prst="rect">
            <a:avLst/>
          </a:prstGeom>
        </p:spPr>
      </p:pic>
      <p:pic>
        <p:nvPicPr>
          <p:cNvPr id="11" name="SK-10-img-10" descr="preencoded.png">
            <a:extLst>
              <a:ext uri="{FF2B5EF4-FFF2-40B4-BE49-F238E27FC236}">
                <a16:creationId xmlns:a16="http://schemas.microsoft.com/office/drawing/2014/main" id="{8CFAED1D-8CE5-EC98-38EF-1F70B092E8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01" y="6000750"/>
            <a:ext cx="12113394" cy="789873"/>
          </a:xfrm>
          <a:prstGeom prst="rect">
            <a:avLst/>
          </a:prstGeom>
        </p:spPr>
      </p:pic>
      <p:pic>
        <p:nvPicPr>
          <p:cNvPr id="12" name="SK-10-img-11" descr="preencoded.png">
            <a:extLst>
              <a:ext uri="{FF2B5EF4-FFF2-40B4-BE49-F238E27FC236}">
                <a16:creationId xmlns:a16="http://schemas.microsoft.com/office/drawing/2014/main" id="{A94E30A4-0FFA-716F-E949-E563084B06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6151513"/>
            <a:ext cx="3462486" cy="479971"/>
          </a:xfrm>
          <a:prstGeom prst="rect">
            <a:avLst/>
          </a:prstGeom>
        </p:spPr>
      </p:pic>
      <p:pic>
        <p:nvPicPr>
          <p:cNvPr id="13" name="SK-10-img-12" descr="preencoded.png">
            <a:extLst>
              <a:ext uri="{FF2B5EF4-FFF2-40B4-BE49-F238E27FC236}">
                <a16:creationId xmlns:a16="http://schemas.microsoft.com/office/drawing/2014/main" id="{D0E1C550-E9E6-B194-7568-E4F656CEF2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2792" y="6148090"/>
            <a:ext cx="3462486" cy="479971"/>
          </a:xfrm>
          <a:prstGeom prst="rect">
            <a:avLst/>
          </a:prstGeom>
        </p:spPr>
      </p:pic>
      <p:pic>
        <p:nvPicPr>
          <p:cNvPr id="14" name="SK-10-img-13" descr="preencoded.png">
            <a:extLst>
              <a:ext uri="{FF2B5EF4-FFF2-40B4-BE49-F238E27FC236}">
                <a16:creationId xmlns:a16="http://schemas.microsoft.com/office/drawing/2014/main" id="{AB2DA38C-6CE5-D150-D12B-25192D2E71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41655" y="6151513"/>
            <a:ext cx="3462486" cy="479971"/>
          </a:xfrm>
          <a:prstGeom prst="rect">
            <a:avLst/>
          </a:prstGeom>
        </p:spPr>
      </p:pic>
      <p:pic>
        <p:nvPicPr>
          <p:cNvPr id="15" name="SK-10-img-14" descr="preencoded.png">
            <a:extLst>
              <a:ext uri="{FF2B5EF4-FFF2-40B4-BE49-F238E27FC236}">
                <a16:creationId xmlns:a16="http://schemas.microsoft.com/office/drawing/2014/main" id="{02C919FD-8BEF-608C-4588-E570FE8EC0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48973" y="6226969"/>
            <a:ext cx="304800" cy="329059"/>
          </a:xfrm>
          <a:prstGeom prst="rect">
            <a:avLst/>
          </a:prstGeom>
        </p:spPr>
      </p:pic>
      <p:pic>
        <p:nvPicPr>
          <p:cNvPr id="16" name="SK-10-img-15" descr="preencoded.png">
            <a:extLst>
              <a:ext uri="{FF2B5EF4-FFF2-40B4-BE49-F238E27FC236}">
                <a16:creationId xmlns:a16="http://schemas.microsoft.com/office/drawing/2014/main" id="{3676A9DC-2FB2-A2DE-CCB0-09F77E811E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1294" y="6220123"/>
            <a:ext cx="280392" cy="335905"/>
          </a:xfrm>
          <a:prstGeom prst="rect">
            <a:avLst/>
          </a:prstGeom>
        </p:spPr>
      </p:pic>
      <p:pic>
        <p:nvPicPr>
          <p:cNvPr id="17" name="SK-10-img-16" descr="preencoded.png">
            <a:extLst>
              <a:ext uri="{FF2B5EF4-FFF2-40B4-BE49-F238E27FC236}">
                <a16:creationId xmlns:a16="http://schemas.microsoft.com/office/drawing/2014/main" id="{1095B563-6719-01DE-172E-0993B1176A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2675" y="6233815"/>
            <a:ext cx="280392" cy="315367"/>
          </a:xfrm>
          <a:prstGeom prst="rect">
            <a:avLst/>
          </a:prstGeom>
        </p:spPr>
      </p:pic>
      <p:sp>
        <p:nvSpPr>
          <p:cNvPr id="46" name="SK-10-text-45">
            <a:extLst>
              <a:ext uri="{FF2B5EF4-FFF2-40B4-BE49-F238E27FC236}">
                <a16:creationId xmlns:a16="http://schemas.microsoft.com/office/drawing/2014/main" id="{A0013B18-D0AF-1AD0-CBC4-D052A6FF050A}"/>
              </a:ext>
            </a:extLst>
          </p:cNvPr>
          <p:cNvSpPr/>
          <p:nvPr/>
        </p:nvSpPr>
        <p:spPr>
          <a:xfrm>
            <a:off x="1048494" y="6288732"/>
            <a:ext cx="605028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Morning Breath: Gone After 1 Use</a:t>
            </a:r>
            <a:endParaRPr lang="en-US" sz="1200" dirty="0"/>
          </a:p>
        </p:txBody>
      </p:sp>
      <p:sp>
        <p:nvSpPr>
          <p:cNvPr id="47" name="SK-10-text-46">
            <a:extLst>
              <a:ext uri="{FF2B5EF4-FFF2-40B4-BE49-F238E27FC236}">
                <a16:creationId xmlns:a16="http://schemas.microsoft.com/office/drawing/2014/main" id="{ECB05F93-C901-AD75-7766-602185D54C5E}"/>
              </a:ext>
            </a:extLst>
          </p:cNvPr>
          <p:cNvSpPr/>
          <p:nvPr/>
        </p:nvSpPr>
        <p:spPr>
          <a:xfrm>
            <a:off x="4754761" y="6288732"/>
            <a:ext cx="64770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Bleeding Gums: Stopped Within Weeks</a:t>
            </a:r>
            <a:endParaRPr lang="en-US" sz="1200" dirty="0"/>
          </a:p>
        </p:txBody>
      </p:sp>
      <p:sp>
        <p:nvSpPr>
          <p:cNvPr id="48" name="SK-10-text-47">
            <a:extLst>
              <a:ext uri="{FF2B5EF4-FFF2-40B4-BE49-F238E27FC236}">
                <a16:creationId xmlns:a16="http://schemas.microsoft.com/office/drawing/2014/main" id="{475C5547-D4F5-1FD5-B7E1-E258E94D0C6B}"/>
              </a:ext>
            </a:extLst>
          </p:cNvPr>
          <p:cNvSpPr/>
          <p:nvPr/>
        </p:nvSpPr>
        <p:spPr>
          <a:xfrm>
            <a:off x="8973294" y="6295579"/>
            <a:ext cx="321870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Teeth Sensitivity: Eliminated</a:t>
            </a:r>
            <a:endParaRPr lang="en-US" sz="1200" dirty="0"/>
          </a:p>
        </p:txBody>
      </p:sp>
      <p:sp>
        <p:nvSpPr>
          <p:cNvPr id="51" name="Textbox 2">
            <a:extLst>
              <a:ext uri="{FF2B5EF4-FFF2-40B4-BE49-F238E27FC236}">
                <a16:creationId xmlns:a16="http://schemas.microsoft.com/office/drawing/2014/main" id="{5989EC17-8779-6C9F-3BAC-FC164D1A7401}"/>
              </a:ext>
            </a:extLst>
          </p:cNvPr>
          <p:cNvSpPr txBox="1">
            <a:spLocks/>
          </p:cNvSpPr>
          <p:nvPr/>
        </p:nvSpPr>
        <p:spPr>
          <a:xfrm>
            <a:off x="1742974" y="188460"/>
            <a:ext cx="7709033" cy="4017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0">
              <a:spcBef>
                <a:spcPts val="70"/>
              </a:spcBef>
              <a:buNone/>
            </a:pP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Amazon.com:</a:t>
            </a:r>
            <a:r>
              <a:rPr lang="en-US" sz="1400" b="1" spc="-10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Customer</a:t>
            </a:r>
            <a:r>
              <a:rPr lang="en-US" sz="1400" b="1" spc="-5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reviews:</a:t>
            </a:r>
            <a:r>
              <a:rPr lang="en-US" sz="1400" b="1" spc="-5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PROTEITH</a:t>
            </a:r>
            <a:r>
              <a:rPr lang="en-US" sz="1400" b="1" spc="-10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Oral</a:t>
            </a:r>
            <a:r>
              <a:rPr lang="en-US" sz="1400" b="1" spc="-5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Hygiene</a:t>
            </a:r>
            <a:r>
              <a:rPr lang="en-US" sz="1400" b="1" spc="-5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System</a:t>
            </a:r>
            <a:r>
              <a:rPr lang="en-US" sz="1400" b="1" spc="-5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for</a:t>
            </a:r>
            <a:r>
              <a:rPr lang="en-US" sz="1400" b="1" spc="-10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Healthy</a:t>
            </a:r>
            <a:r>
              <a:rPr lang="en-US" sz="1400" b="1" spc="-5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Gums</a:t>
            </a:r>
            <a:r>
              <a:rPr lang="en-US" sz="1400" b="1" spc="-5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-</a:t>
            </a:r>
            <a:r>
              <a:rPr lang="en-US" sz="1400" b="1" spc="-10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All-Natural</a:t>
            </a:r>
            <a:r>
              <a:rPr lang="en-US" sz="1400" b="1" spc="-5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Toothpowder</a:t>
            </a:r>
            <a:r>
              <a:rPr lang="en-US" sz="1400" b="1" spc="-5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-</a:t>
            </a:r>
            <a:r>
              <a:rPr lang="en-US" sz="1400" b="1" spc="-5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spc="-10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1.6oz</a:t>
            </a:r>
            <a:endParaRPr lang="en-US" sz="1400" b="1" dirty="0">
              <a:effectLst/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CEA0E8-F4AD-B28D-D565-B9A2DDF2CC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1872" y="1020278"/>
            <a:ext cx="10704381" cy="48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439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E15EC-60D1-0D24-4BF1-F75A59123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K-10-img-2" descr="preencoded.png">
            <a:extLst>
              <a:ext uri="{FF2B5EF4-FFF2-40B4-BE49-F238E27FC236}">
                <a16:creationId xmlns:a16="http://schemas.microsoft.com/office/drawing/2014/main" id="{B5DB28EA-DC4A-1902-9963-4518BBE75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561" y="554236"/>
            <a:ext cx="670471" cy="57150"/>
          </a:xfrm>
          <a:prstGeom prst="rect">
            <a:avLst/>
          </a:prstGeom>
        </p:spPr>
      </p:pic>
      <p:pic>
        <p:nvPicPr>
          <p:cNvPr id="4" name="SK-10-img-3" descr="preencoded.png">
            <a:extLst>
              <a:ext uri="{FF2B5EF4-FFF2-40B4-BE49-F238E27FC236}">
                <a16:creationId xmlns:a16="http://schemas.microsoft.com/office/drawing/2014/main" id="{D8A13F67-FE23-A1A8-83FC-64F281CF48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6761" y="0"/>
            <a:ext cx="2865090" cy="3326011"/>
          </a:xfrm>
          <a:prstGeom prst="rect">
            <a:avLst/>
          </a:prstGeom>
        </p:spPr>
      </p:pic>
      <p:pic>
        <p:nvPicPr>
          <p:cNvPr id="11" name="SK-10-img-10" descr="preencoded.png">
            <a:extLst>
              <a:ext uri="{FF2B5EF4-FFF2-40B4-BE49-F238E27FC236}">
                <a16:creationId xmlns:a16="http://schemas.microsoft.com/office/drawing/2014/main" id="{8E84C3DA-CAE2-DE43-DF66-D027F590E0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" y="6000750"/>
            <a:ext cx="11988265" cy="799498"/>
          </a:xfrm>
          <a:prstGeom prst="rect">
            <a:avLst/>
          </a:prstGeom>
        </p:spPr>
      </p:pic>
      <p:pic>
        <p:nvPicPr>
          <p:cNvPr id="12" name="SK-10-img-11" descr="preencoded.png">
            <a:extLst>
              <a:ext uri="{FF2B5EF4-FFF2-40B4-BE49-F238E27FC236}">
                <a16:creationId xmlns:a16="http://schemas.microsoft.com/office/drawing/2014/main" id="{70A90308-AA23-007F-40E6-996153E6B8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6151513"/>
            <a:ext cx="3462486" cy="479971"/>
          </a:xfrm>
          <a:prstGeom prst="rect">
            <a:avLst/>
          </a:prstGeom>
        </p:spPr>
      </p:pic>
      <p:pic>
        <p:nvPicPr>
          <p:cNvPr id="13" name="SK-10-img-12" descr="preencoded.png">
            <a:extLst>
              <a:ext uri="{FF2B5EF4-FFF2-40B4-BE49-F238E27FC236}">
                <a16:creationId xmlns:a16="http://schemas.microsoft.com/office/drawing/2014/main" id="{412DDC41-2678-0C27-FBF1-377829052E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2792" y="6148090"/>
            <a:ext cx="3938682" cy="479971"/>
          </a:xfrm>
          <a:prstGeom prst="rect">
            <a:avLst/>
          </a:prstGeom>
        </p:spPr>
      </p:pic>
      <p:pic>
        <p:nvPicPr>
          <p:cNvPr id="14" name="SK-10-img-13" descr="preencoded.png">
            <a:extLst>
              <a:ext uri="{FF2B5EF4-FFF2-40B4-BE49-F238E27FC236}">
                <a16:creationId xmlns:a16="http://schemas.microsoft.com/office/drawing/2014/main" id="{E447D59F-AB6F-B7CF-C1E8-B95DE1C4BA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41655" y="6151513"/>
            <a:ext cx="3462486" cy="479971"/>
          </a:xfrm>
          <a:prstGeom prst="rect">
            <a:avLst/>
          </a:prstGeom>
        </p:spPr>
      </p:pic>
      <p:pic>
        <p:nvPicPr>
          <p:cNvPr id="15" name="SK-10-img-14" descr="preencoded.png">
            <a:extLst>
              <a:ext uri="{FF2B5EF4-FFF2-40B4-BE49-F238E27FC236}">
                <a16:creationId xmlns:a16="http://schemas.microsoft.com/office/drawing/2014/main" id="{1EB98C3E-3A4A-9B8D-2238-7BFA5A550E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48973" y="6226969"/>
            <a:ext cx="304800" cy="329059"/>
          </a:xfrm>
          <a:prstGeom prst="rect">
            <a:avLst/>
          </a:prstGeom>
        </p:spPr>
      </p:pic>
      <p:pic>
        <p:nvPicPr>
          <p:cNvPr id="16" name="SK-10-img-15" descr="preencoded.png">
            <a:extLst>
              <a:ext uri="{FF2B5EF4-FFF2-40B4-BE49-F238E27FC236}">
                <a16:creationId xmlns:a16="http://schemas.microsoft.com/office/drawing/2014/main" id="{0B0EB584-4B77-121F-6578-2188C40CD5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01294" y="6220123"/>
            <a:ext cx="280392" cy="335905"/>
          </a:xfrm>
          <a:prstGeom prst="rect">
            <a:avLst/>
          </a:prstGeom>
        </p:spPr>
      </p:pic>
      <p:pic>
        <p:nvPicPr>
          <p:cNvPr id="17" name="SK-10-img-16" descr="preencoded.png">
            <a:extLst>
              <a:ext uri="{FF2B5EF4-FFF2-40B4-BE49-F238E27FC236}">
                <a16:creationId xmlns:a16="http://schemas.microsoft.com/office/drawing/2014/main" id="{EB619020-58FE-EC48-0BF5-7EA207973FE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2675" y="6233815"/>
            <a:ext cx="280392" cy="315367"/>
          </a:xfrm>
          <a:prstGeom prst="rect">
            <a:avLst/>
          </a:prstGeom>
        </p:spPr>
      </p:pic>
      <p:sp>
        <p:nvSpPr>
          <p:cNvPr id="46" name="SK-10-text-45">
            <a:extLst>
              <a:ext uri="{FF2B5EF4-FFF2-40B4-BE49-F238E27FC236}">
                <a16:creationId xmlns:a16="http://schemas.microsoft.com/office/drawing/2014/main" id="{38647FF8-A762-20AE-6534-53865BF56B97}"/>
              </a:ext>
            </a:extLst>
          </p:cNvPr>
          <p:cNvSpPr/>
          <p:nvPr/>
        </p:nvSpPr>
        <p:spPr>
          <a:xfrm>
            <a:off x="1048494" y="6288732"/>
            <a:ext cx="605028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Morning Breath: Gone After 1 Use</a:t>
            </a:r>
            <a:endParaRPr lang="en-US" sz="1200" dirty="0"/>
          </a:p>
        </p:txBody>
      </p:sp>
      <p:sp>
        <p:nvSpPr>
          <p:cNvPr id="47" name="SK-10-text-46">
            <a:extLst>
              <a:ext uri="{FF2B5EF4-FFF2-40B4-BE49-F238E27FC236}">
                <a16:creationId xmlns:a16="http://schemas.microsoft.com/office/drawing/2014/main" id="{46DCBB74-6B07-D556-4532-9589B80C6EAB}"/>
              </a:ext>
            </a:extLst>
          </p:cNvPr>
          <p:cNvSpPr/>
          <p:nvPr/>
        </p:nvSpPr>
        <p:spPr>
          <a:xfrm>
            <a:off x="4754761" y="6288732"/>
            <a:ext cx="64770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Bleeding Gums: Stopped Within Weeks</a:t>
            </a:r>
            <a:endParaRPr lang="en-US" sz="1200" dirty="0"/>
          </a:p>
        </p:txBody>
      </p:sp>
      <p:sp>
        <p:nvSpPr>
          <p:cNvPr id="48" name="SK-10-text-47">
            <a:extLst>
              <a:ext uri="{FF2B5EF4-FFF2-40B4-BE49-F238E27FC236}">
                <a16:creationId xmlns:a16="http://schemas.microsoft.com/office/drawing/2014/main" id="{C7542CAF-1654-E2F3-5128-2A8438FFD4C6}"/>
              </a:ext>
            </a:extLst>
          </p:cNvPr>
          <p:cNvSpPr/>
          <p:nvPr/>
        </p:nvSpPr>
        <p:spPr>
          <a:xfrm>
            <a:off x="8973294" y="6295579"/>
            <a:ext cx="321870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Teeth Sensitivity: Eliminated</a:t>
            </a:r>
            <a:endParaRPr lang="en-US" sz="1200" dirty="0"/>
          </a:p>
        </p:txBody>
      </p:sp>
      <p:sp>
        <p:nvSpPr>
          <p:cNvPr id="51" name="Textbox 2">
            <a:extLst>
              <a:ext uri="{FF2B5EF4-FFF2-40B4-BE49-F238E27FC236}">
                <a16:creationId xmlns:a16="http://schemas.microsoft.com/office/drawing/2014/main" id="{AC2842C3-EEF4-88D8-7C7C-31F664474AD6}"/>
              </a:ext>
            </a:extLst>
          </p:cNvPr>
          <p:cNvSpPr txBox="1">
            <a:spLocks/>
          </p:cNvSpPr>
          <p:nvPr/>
        </p:nvSpPr>
        <p:spPr>
          <a:xfrm>
            <a:off x="1742974" y="188460"/>
            <a:ext cx="7709033" cy="4017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0">
              <a:spcBef>
                <a:spcPts val="70"/>
              </a:spcBef>
              <a:buNone/>
            </a:pP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Amazon.com:</a:t>
            </a:r>
            <a:r>
              <a:rPr lang="en-US" sz="1400" b="1" spc="-10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Customer</a:t>
            </a:r>
            <a:r>
              <a:rPr lang="en-US" sz="1400" b="1" spc="-5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reviews:</a:t>
            </a:r>
            <a:r>
              <a:rPr lang="en-US" sz="1400" b="1" spc="-5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PROTEITH</a:t>
            </a:r>
            <a:r>
              <a:rPr lang="en-US" sz="1400" b="1" spc="-10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Oral</a:t>
            </a:r>
            <a:r>
              <a:rPr lang="en-US" sz="1400" b="1" spc="-5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Hygiene</a:t>
            </a:r>
            <a:r>
              <a:rPr lang="en-US" sz="1400" b="1" spc="-5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System</a:t>
            </a:r>
            <a:r>
              <a:rPr lang="en-US" sz="1400" b="1" spc="-5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for</a:t>
            </a:r>
            <a:r>
              <a:rPr lang="en-US" sz="1400" b="1" spc="-10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Healthy</a:t>
            </a:r>
            <a:r>
              <a:rPr lang="en-US" sz="1400" b="1" spc="-5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Gums</a:t>
            </a:r>
            <a:r>
              <a:rPr lang="en-US" sz="1400" b="1" spc="-5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-</a:t>
            </a:r>
            <a:r>
              <a:rPr lang="en-US" sz="1400" b="1" spc="-10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All-Natural</a:t>
            </a:r>
            <a:r>
              <a:rPr lang="en-US" sz="1400" b="1" spc="-5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Toothpowder</a:t>
            </a:r>
            <a:r>
              <a:rPr lang="en-US" sz="1400" b="1" spc="-5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-</a:t>
            </a:r>
            <a:r>
              <a:rPr lang="en-US" sz="1400" b="1" spc="-5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400" b="1" spc="-10" dirty="0"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1.6oz</a:t>
            </a:r>
            <a:endParaRPr lang="en-US" sz="1400" b="1" dirty="0">
              <a:effectLst/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1EF216-CC6C-816C-553B-D99F1D17E4E5}"/>
              </a:ext>
            </a:extLst>
          </p:cNvPr>
          <p:cNvSpPr txBox="1"/>
          <p:nvPr/>
        </p:nvSpPr>
        <p:spPr>
          <a:xfrm>
            <a:off x="908928" y="976968"/>
            <a:ext cx="1050974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2 people found this helpful</a:t>
            </a:r>
          </a:p>
          <a:p>
            <a:endParaRPr lang="en-US" sz="1200" dirty="0"/>
          </a:p>
          <a:p>
            <a:r>
              <a:rPr lang="en-US" sz="1200" dirty="0"/>
              <a:t>Report abuse</a:t>
            </a:r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dirty="0"/>
              <a:t>  Eskay</a:t>
            </a:r>
          </a:p>
          <a:p>
            <a:r>
              <a:rPr lang="en-US" sz="1200" dirty="0"/>
              <a:t>Works</a:t>
            </a:r>
          </a:p>
          <a:p>
            <a:r>
              <a:rPr lang="en-US" sz="1200" dirty="0"/>
              <a:t>Reviewed in the United States</a:t>
            </a:r>
          </a:p>
          <a:p>
            <a:r>
              <a:rPr lang="en-US" sz="1200" dirty="0">
                <a:solidFill>
                  <a:srgbClr val="FF0000"/>
                </a:solidFill>
              </a:rPr>
              <a:t>Veriﬁed Purchase</a:t>
            </a:r>
          </a:p>
          <a:p>
            <a:r>
              <a:rPr lang="en-US" sz="1200" dirty="0"/>
              <a:t>I was using another herbal tooth powder and it improved my gum sensitivity somewhat. After using Proteith for a couple of weeks, I noticed my gum sensitivity was gone. One tooth that had root canal always remained tender and I could never eat normally on that side. I am beginning to chew on that side now.</a:t>
            </a:r>
          </a:p>
          <a:p>
            <a:r>
              <a:rPr lang="en-US" sz="1200" dirty="0"/>
              <a:t>One person found this helpful</a:t>
            </a:r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dirty="0"/>
              <a:t>  Kelly Stebbins</a:t>
            </a:r>
          </a:p>
          <a:p>
            <a:r>
              <a:rPr lang="en-US" sz="1200" dirty="0">
                <a:solidFill>
                  <a:srgbClr val="FF0000"/>
                </a:solidFill>
              </a:rPr>
              <a:t>Veriﬁed Purchase</a:t>
            </a:r>
            <a:endParaRPr lang="en-US" sz="1200" dirty="0"/>
          </a:p>
          <a:p>
            <a:r>
              <a:rPr lang="en-US" sz="1200" dirty="0"/>
              <a:t>Spend the money its totally worth it!!! Reviewed in the United States Veriﬁed Purchase</a:t>
            </a:r>
          </a:p>
          <a:p>
            <a:r>
              <a:rPr lang="en-US" sz="1200" dirty="0"/>
              <a:t>This product is amazing! I have tried so many things for gum disease and sensitive teeth and none of them worked or claimed to do what they said they would do until I found this product it truly does transform teeth and gums if you are struggling with any oral issues just go for it this product is the best out there!!!</a:t>
            </a:r>
          </a:p>
        </p:txBody>
      </p:sp>
    </p:spTree>
    <p:extLst>
      <p:ext uri="{BB962C8B-B14F-4D97-AF65-F5344CB8AC3E}">
        <p14:creationId xmlns:p14="http://schemas.microsoft.com/office/powerpoint/2010/main" val="3688151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270" y="36094"/>
            <a:ext cx="11909561" cy="6768967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7459" y="89147"/>
            <a:ext cx="1584871" cy="1248073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474" y="5056331"/>
            <a:ext cx="1950690" cy="174873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059" y="713184"/>
            <a:ext cx="902196" cy="68461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4565" y="774948"/>
            <a:ext cx="3413671" cy="548640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75490" y="2249388"/>
            <a:ext cx="511969" cy="68461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059" y="1810494"/>
            <a:ext cx="1738020" cy="592624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67079" y="1810494"/>
            <a:ext cx="1184973" cy="592624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52052" y="1810494"/>
            <a:ext cx="1184973" cy="592624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37025" y="1810494"/>
            <a:ext cx="1184973" cy="592624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21998" y="1810494"/>
            <a:ext cx="1184973" cy="592624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06971" y="1810494"/>
            <a:ext cx="1422503" cy="592624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9059" y="2403118"/>
            <a:ext cx="7900415" cy="592624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07165" y="2552422"/>
            <a:ext cx="304801" cy="294015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92138" y="2552422"/>
            <a:ext cx="304801" cy="294015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77112" y="2552422"/>
            <a:ext cx="304801" cy="294015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62084" y="2552422"/>
            <a:ext cx="304801" cy="294015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9059" y="2995741"/>
            <a:ext cx="7900415" cy="592623"/>
          </a:xfrm>
          <a:prstGeom prst="rect">
            <a:avLst/>
          </a:prstGeom>
        </p:spPr>
      </p:pic>
      <p:pic>
        <p:nvPicPr>
          <p:cNvPr id="24" name="SK-9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507165" y="3145046"/>
            <a:ext cx="304801" cy="294015"/>
          </a:xfrm>
          <a:prstGeom prst="rect">
            <a:avLst/>
          </a:prstGeom>
        </p:spPr>
      </p:pic>
      <p:pic>
        <p:nvPicPr>
          <p:cNvPr id="25" name="SK-9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692138" y="3145046"/>
            <a:ext cx="304801" cy="294015"/>
          </a:xfrm>
          <a:prstGeom prst="rect">
            <a:avLst/>
          </a:prstGeom>
        </p:spPr>
      </p:pic>
      <p:pic>
        <p:nvPicPr>
          <p:cNvPr id="26" name="SK-9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877112" y="3145046"/>
            <a:ext cx="304801" cy="294015"/>
          </a:xfrm>
          <a:prstGeom prst="rect">
            <a:avLst/>
          </a:prstGeom>
        </p:spPr>
      </p:pic>
      <p:pic>
        <p:nvPicPr>
          <p:cNvPr id="27" name="SK-9-img-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062084" y="3145046"/>
            <a:ext cx="304801" cy="294015"/>
          </a:xfrm>
          <a:prstGeom prst="rect">
            <a:avLst/>
          </a:prstGeom>
        </p:spPr>
      </p:pic>
      <p:pic>
        <p:nvPicPr>
          <p:cNvPr id="28" name="SK-9-img-2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29059" y="3588365"/>
            <a:ext cx="7900415" cy="592624"/>
          </a:xfrm>
          <a:prstGeom prst="rect">
            <a:avLst/>
          </a:prstGeom>
        </p:spPr>
      </p:pic>
      <p:pic>
        <p:nvPicPr>
          <p:cNvPr id="29" name="SK-9-img-28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507165" y="3737669"/>
            <a:ext cx="304801" cy="294015"/>
          </a:xfrm>
          <a:prstGeom prst="rect">
            <a:avLst/>
          </a:prstGeom>
        </p:spPr>
      </p:pic>
      <p:pic>
        <p:nvPicPr>
          <p:cNvPr id="30" name="SK-9-img-29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692138" y="3737669"/>
            <a:ext cx="304801" cy="294015"/>
          </a:xfrm>
          <a:prstGeom prst="rect">
            <a:avLst/>
          </a:prstGeom>
        </p:spPr>
      </p:pic>
      <p:pic>
        <p:nvPicPr>
          <p:cNvPr id="31" name="SK-9-img-30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877112" y="3737669"/>
            <a:ext cx="304801" cy="294015"/>
          </a:xfrm>
          <a:prstGeom prst="rect">
            <a:avLst/>
          </a:prstGeom>
        </p:spPr>
      </p:pic>
      <p:pic>
        <p:nvPicPr>
          <p:cNvPr id="32" name="SK-9-img-31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062084" y="3737669"/>
            <a:ext cx="304801" cy="294015"/>
          </a:xfrm>
          <a:prstGeom prst="rect">
            <a:avLst/>
          </a:prstGeom>
        </p:spPr>
      </p:pic>
      <p:pic>
        <p:nvPicPr>
          <p:cNvPr id="33" name="SK-9-img-32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29059" y="4180988"/>
            <a:ext cx="7900415" cy="592623"/>
          </a:xfrm>
          <a:prstGeom prst="rect">
            <a:avLst/>
          </a:prstGeom>
        </p:spPr>
      </p:pic>
      <p:pic>
        <p:nvPicPr>
          <p:cNvPr id="34" name="SK-9-img-33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507165" y="4330293"/>
            <a:ext cx="304801" cy="294015"/>
          </a:xfrm>
          <a:prstGeom prst="rect">
            <a:avLst/>
          </a:prstGeom>
        </p:spPr>
      </p:pic>
      <p:pic>
        <p:nvPicPr>
          <p:cNvPr id="35" name="SK-9-img-34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3692138" y="4330293"/>
            <a:ext cx="304801" cy="294015"/>
          </a:xfrm>
          <a:prstGeom prst="rect">
            <a:avLst/>
          </a:prstGeom>
        </p:spPr>
      </p:pic>
      <p:pic>
        <p:nvPicPr>
          <p:cNvPr id="36" name="SK-9-img-35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877112" y="4330293"/>
            <a:ext cx="304801" cy="294015"/>
          </a:xfrm>
          <a:prstGeom prst="rect">
            <a:avLst/>
          </a:prstGeom>
        </p:spPr>
      </p:pic>
      <p:pic>
        <p:nvPicPr>
          <p:cNvPr id="37" name="SK-9-img-36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062084" y="4330293"/>
            <a:ext cx="304801" cy="294015"/>
          </a:xfrm>
          <a:prstGeom prst="rect">
            <a:avLst/>
          </a:prstGeom>
        </p:spPr>
      </p:pic>
      <p:pic>
        <p:nvPicPr>
          <p:cNvPr id="38" name="SK-9-img-37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329059" y="4773612"/>
            <a:ext cx="7900415" cy="592623"/>
          </a:xfrm>
          <a:prstGeom prst="rect">
            <a:avLst/>
          </a:prstGeom>
        </p:spPr>
      </p:pic>
      <p:pic>
        <p:nvPicPr>
          <p:cNvPr id="39" name="SK-9-img-38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2507165" y="4922916"/>
            <a:ext cx="304801" cy="294015"/>
          </a:xfrm>
          <a:prstGeom prst="rect">
            <a:avLst/>
          </a:prstGeom>
        </p:spPr>
      </p:pic>
      <p:pic>
        <p:nvPicPr>
          <p:cNvPr id="40" name="SK-9-img-39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3692138" y="4922916"/>
            <a:ext cx="304801" cy="294015"/>
          </a:xfrm>
          <a:prstGeom prst="rect">
            <a:avLst/>
          </a:prstGeom>
        </p:spPr>
      </p:pic>
      <p:pic>
        <p:nvPicPr>
          <p:cNvPr id="41" name="SK-9-img-40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4877112" y="4922916"/>
            <a:ext cx="304801" cy="294015"/>
          </a:xfrm>
          <a:prstGeom prst="rect">
            <a:avLst/>
          </a:prstGeom>
        </p:spPr>
      </p:pic>
      <p:pic>
        <p:nvPicPr>
          <p:cNvPr id="42" name="SK-9-img-41" descr="preencoded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062084" y="4922916"/>
            <a:ext cx="304801" cy="294015"/>
          </a:xfrm>
          <a:prstGeom prst="rect">
            <a:avLst/>
          </a:prstGeom>
        </p:spPr>
      </p:pic>
      <p:pic>
        <p:nvPicPr>
          <p:cNvPr id="43" name="SK-9-img-42" descr="preencoded.png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329059" y="5366235"/>
            <a:ext cx="7900415" cy="592624"/>
          </a:xfrm>
          <a:prstGeom prst="rect">
            <a:avLst/>
          </a:prstGeom>
        </p:spPr>
      </p:pic>
      <p:pic>
        <p:nvPicPr>
          <p:cNvPr id="44" name="SK-9-img-43" descr="preencoded.png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2507165" y="5515540"/>
            <a:ext cx="304801" cy="294015"/>
          </a:xfrm>
          <a:prstGeom prst="rect">
            <a:avLst/>
          </a:prstGeom>
        </p:spPr>
      </p:pic>
      <p:pic>
        <p:nvPicPr>
          <p:cNvPr id="45" name="SK-9-img-44" descr="preencoded.png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3692138" y="5515540"/>
            <a:ext cx="304801" cy="294015"/>
          </a:xfrm>
          <a:prstGeom prst="rect">
            <a:avLst/>
          </a:prstGeom>
        </p:spPr>
      </p:pic>
      <p:pic>
        <p:nvPicPr>
          <p:cNvPr id="46" name="SK-9-img-45" descr="preencoded.png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4877112" y="5515540"/>
            <a:ext cx="304801" cy="294015"/>
          </a:xfrm>
          <a:prstGeom prst="rect">
            <a:avLst/>
          </a:prstGeom>
        </p:spPr>
      </p:pic>
      <p:pic>
        <p:nvPicPr>
          <p:cNvPr id="47" name="SK-9-img-46" descr="preencoded.png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6062084" y="5515540"/>
            <a:ext cx="304801" cy="294015"/>
          </a:xfrm>
          <a:prstGeom prst="rect">
            <a:avLst/>
          </a:prstGeom>
        </p:spPr>
      </p:pic>
      <p:pic>
        <p:nvPicPr>
          <p:cNvPr id="48" name="SK-9-img-47" descr="preencoded.png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9802267" y="925711"/>
            <a:ext cx="633859" cy="699492"/>
          </a:xfrm>
          <a:prstGeom prst="rect">
            <a:avLst/>
          </a:prstGeom>
        </p:spPr>
      </p:pic>
      <p:sp>
        <p:nvSpPr>
          <p:cNvPr id="49" name="SK-9-text-48"/>
          <p:cNvSpPr/>
          <p:nvPr/>
        </p:nvSpPr>
        <p:spPr>
          <a:xfrm>
            <a:off x="290959" y="1810494"/>
            <a:ext cx="1623720" cy="59262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Competitor</a:t>
            </a:r>
            <a:endParaRPr lang="en-US" sz="1200" dirty="0"/>
          </a:p>
        </p:txBody>
      </p:sp>
      <p:sp>
        <p:nvSpPr>
          <p:cNvPr id="50" name="SK-9-text-49"/>
          <p:cNvSpPr/>
          <p:nvPr/>
        </p:nvSpPr>
        <p:spPr>
          <a:xfrm>
            <a:off x="2028979" y="1810494"/>
            <a:ext cx="1070673" cy="59262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Natural</a:t>
            </a:r>
            <a:endParaRPr lang="en-US" sz="1200" dirty="0"/>
          </a:p>
        </p:txBody>
      </p:sp>
      <p:sp>
        <p:nvSpPr>
          <p:cNvPr id="51" name="SK-9-text-50"/>
          <p:cNvSpPr/>
          <p:nvPr/>
        </p:nvSpPr>
        <p:spPr>
          <a:xfrm>
            <a:off x="3252052" y="1810494"/>
            <a:ext cx="994473" cy="59262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Protein-Enzyme Tech</a:t>
            </a:r>
            <a:endParaRPr lang="en-US" sz="1200" dirty="0"/>
          </a:p>
        </p:txBody>
      </p:sp>
      <p:sp>
        <p:nvSpPr>
          <p:cNvPr id="52" name="SK-9-text-51"/>
          <p:cNvSpPr/>
          <p:nvPr/>
        </p:nvSpPr>
        <p:spPr>
          <a:xfrm>
            <a:off x="4437025" y="1810494"/>
            <a:ext cx="994473" cy="59262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Clinical Study</a:t>
            </a:r>
            <a:endParaRPr lang="en-US" sz="1200" dirty="0"/>
          </a:p>
        </p:txBody>
      </p:sp>
      <p:sp>
        <p:nvSpPr>
          <p:cNvPr id="53" name="SK-9-text-52"/>
          <p:cNvSpPr/>
          <p:nvPr/>
        </p:nvSpPr>
        <p:spPr>
          <a:xfrm>
            <a:off x="5621998" y="1810494"/>
            <a:ext cx="994473" cy="59262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Dual Supplement</a:t>
            </a:r>
            <a:endParaRPr lang="en-US" sz="1200" dirty="0"/>
          </a:p>
        </p:txBody>
      </p:sp>
      <p:sp>
        <p:nvSpPr>
          <p:cNvPr id="54" name="SK-9-text-53"/>
          <p:cNvSpPr/>
          <p:nvPr/>
        </p:nvSpPr>
        <p:spPr>
          <a:xfrm>
            <a:off x="6768871" y="1810494"/>
            <a:ext cx="1308203" cy="59262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Price</a:t>
            </a:r>
            <a:endParaRPr lang="en-US" sz="1200" dirty="0"/>
          </a:p>
        </p:txBody>
      </p:sp>
      <p:sp>
        <p:nvSpPr>
          <p:cNvPr id="55" name="SK-9-text-54"/>
          <p:cNvSpPr/>
          <p:nvPr/>
        </p:nvSpPr>
        <p:spPr>
          <a:xfrm>
            <a:off x="567185" y="2403118"/>
            <a:ext cx="2154655" cy="59262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333333"/>
                </a:solidFill>
              </a:rPr>
              <a:t>Colgate / Crest</a:t>
            </a:r>
            <a:endParaRPr lang="en-US" sz="1125" dirty="0"/>
          </a:p>
        </p:txBody>
      </p:sp>
      <p:sp>
        <p:nvSpPr>
          <p:cNvPr id="56" name="SK-9-text-55"/>
          <p:cNvSpPr/>
          <p:nvPr/>
        </p:nvSpPr>
        <p:spPr>
          <a:xfrm>
            <a:off x="2469065" y="2552422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</a:rPr>
              <a:t>✕</a:t>
            </a:r>
            <a:endParaRPr lang="en-US" sz="1050" dirty="0"/>
          </a:p>
        </p:txBody>
      </p:sp>
      <p:sp>
        <p:nvSpPr>
          <p:cNvPr id="57" name="SK-9-text-56"/>
          <p:cNvSpPr/>
          <p:nvPr/>
        </p:nvSpPr>
        <p:spPr>
          <a:xfrm>
            <a:off x="3654038" y="2552422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</a:rPr>
              <a:t>✕</a:t>
            </a:r>
            <a:endParaRPr lang="en-US" sz="1050" dirty="0"/>
          </a:p>
        </p:txBody>
      </p:sp>
      <p:sp>
        <p:nvSpPr>
          <p:cNvPr id="58" name="SK-9-text-57"/>
          <p:cNvSpPr/>
          <p:nvPr/>
        </p:nvSpPr>
        <p:spPr>
          <a:xfrm>
            <a:off x="4839012" y="2552422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</a:rPr>
              <a:t>✕</a:t>
            </a:r>
            <a:endParaRPr lang="en-US" sz="1050" dirty="0"/>
          </a:p>
        </p:txBody>
      </p:sp>
      <p:sp>
        <p:nvSpPr>
          <p:cNvPr id="59" name="SK-9-text-58"/>
          <p:cNvSpPr/>
          <p:nvPr/>
        </p:nvSpPr>
        <p:spPr>
          <a:xfrm>
            <a:off x="6023984" y="2552422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</a:rPr>
              <a:t>✕</a:t>
            </a:r>
            <a:endParaRPr lang="en-US" sz="1050" dirty="0"/>
          </a:p>
        </p:txBody>
      </p:sp>
      <p:sp>
        <p:nvSpPr>
          <p:cNvPr id="60" name="SK-9-text-59"/>
          <p:cNvSpPr/>
          <p:nvPr/>
        </p:nvSpPr>
        <p:spPr>
          <a:xfrm>
            <a:off x="6768871" y="2403118"/>
            <a:ext cx="1308203" cy="59262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333333"/>
                </a:solidFill>
              </a:rPr>
              <a:t>~$5-8 50/70 servs</a:t>
            </a:r>
            <a:endParaRPr lang="en-US" sz="1125" dirty="0"/>
          </a:p>
        </p:txBody>
      </p:sp>
      <p:sp>
        <p:nvSpPr>
          <p:cNvPr id="61" name="SK-9-text-60"/>
          <p:cNvSpPr/>
          <p:nvPr/>
        </p:nvSpPr>
        <p:spPr>
          <a:xfrm>
            <a:off x="567185" y="2995741"/>
            <a:ext cx="2016091" cy="5926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333333"/>
                </a:solidFill>
              </a:rPr>
              <a:t>Tom's of Maine</a:t>
            </a:r>
            <a:endParaRPr lang="en-US" sz="1125" dirty="0"/>
          </a:p>
        </p:txBody>
      </p:sp>
      <p:sp>
        <p:nvSpPr>
          <p:cNvPr id="62" name="SK-9-text-61"/>
          <p:cNvSpPr/>
          <p:nvPr/>
        </p:nvSpPr>
        <p:spPr>
          <a:xfrm>
            <a:off x="2469065" y="3145046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</a:rPr>
              <a:t>✔</a:t>
            </a:r>
            <a:endParaRPr lang="en-US" sz="1050" dirty="0"/>
          </a:p>
        </p:txBody>
      </p:sp>
      <p:sp>
        <p:nvSpPr>
          <p:cNvPr id="63" name="SK-9-text-62"/>
          <p:cNvSpPr/>
          <p:nvPr/>
        </p:nvSpPr>
        <p:spPr>
          <a:xfrm>
            <a:off x="3654038" y="3145046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</a:rPr>
              <a:t>✕</a:t>
            </a:r>
            <a:endParaRPr lang="en-US" sz="1050" dirty="0"/>
          </a:p>
        </p:txBody>
      </p:sp>
      <p:sp>
        <p:nvSpPr>
          <p:cNvPr id="64" name="SK-9-text-63"/>
          <p:cNvSpPr/>
          <p:nvPr/>
        </p:nvSpPr>
        <p:spPr>
          <a:xfrm>
            <a:off x="4839012" y="3145046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</a:rPr>
              <a:t>✕</a:t>
            </a:r>
            <a:endParaRPr lang="en-US" sz="1050" dirty="0"/>
          </a:p>
        </p:txBody>
      </p:sp>
      <p:sp>
        <p:nvSpPr>
          <p:cNvPr id="65" name="SK-9-text-64"/>
          <p:cNvSpPr/>
          <p:nvPr/>
        </p:nvSpPr>
        <p:spPr>
          <a:xfrm>
            <a:off x="6023984" y="3145046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</a:rPr>
              <a:t>✕</a:t>
            </a:r>
            <a:endParaRPr lang="en-US" sz="1050" dirty="0"/>
          </a:p>
        </p:txBody>
      </p:sp>
      <p:sp>
        <p:nvSpPr>
          <p:cNvPr id="66" name="SK-9-text-65"/>
          <p:cNvSpPr/>
          <p:nvPr/>
        </p:nvSpPr>
        <p:spPr>
          <a:xfrm>
            <a:off x="6768871" y="2995741"/>
            <a:ext cx="1308203" cy="5926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333333"/>
                </a:solidFill>
              </a:rPr>
              <a:t>~$7-10 50/70 servs</a:t>
            </a:r>
            <a:endParaRPr lang="en-US" sz="1125" dirty="0"/>
          </a:p>
        </p:txBody>
      </p:sp>
      <p:sp>
        <p:nvSpPr>
          <p:cNvPr id="67" name="SK-9-text-66"/>
          <p:cNvSpPr/>
          <p:nvPr/>
        </p:nvSpPr>
        <p:spPr>
          <a:xfrm>
            <a:off x="567185" y="3588365"/>
            <a:ext cx="2016091" cy="59262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333333"/>
                </a:solidFill>
              </a:rPr>
              <a:t>Hello Products</a:t>
            </a:r>
            <a:endParaRPr lang="en-US" sz="1125" dirty="0"/>
          </a:p>
        </p:txBody>
      </p:sp>
      <p:sp>
        <p:nvSpPr>
          <p:cNvPr id="68" name="SK-9-text-67"/>
          <p:cNvSpPr/>
          <p:nvPr/>
        </p:nvSpPr>
        <p:spPr>
          <a:xfrm>
            <a:off x="2469065" y="3737669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</a:rPr>
              <a:t>✔</a:t>
            </a:r>
            <a:endParaRPr lang="en-US" sz="1050" dirty="0"/>
          </a:p>
        </p:txBody>
      </p:sp>
      <p:sp>
        <p:nvSpPr>
          <p:cNvPr id="69" name="SK-9-text-68"/>
          <p:cNvSpPr/>
          <p:nvPr/>
        </p:nvSpPr>
        <p:spPr>
          <a:xfrm>
            <a:off x="3654038" y="3737669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</a:rPr>
              <a:t>✕</a:t>
            </a:r>
            <a:endParaRPr lang="en-US" sz="1050" dirty="0"/>
          </a:p>
        </p:txBody>
      </p:sp>
      <p:sp>
        <p:nvSpPr>
          <p:cNvPr id="70" name="SK-9-text-69"/>
          <p:cNvSpPr/>
          <p:nvPr/>
        </p:nvSpPr>
        <p:spPr>
          <a:xfrm>
            <a:off x="4839012" y="3737669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</a:rPr>
              <a:t>✕</a:t>
            </a:r>
            <a:endParaRPr lang="en-US" sz="1050" dirty="0"/>
          </a:p>
        </p:txBody>
      </p:sp>
      <p:sp>
        <p:nvSpPr>
          <p:cNvPr id="71" name="SK-9-text-70"/>
          <p:cNvSpPr/>
          <p:nvPr/>
        </p:nvSpPr>
        <p:spPr>
          <a:xfrm>
            <a:off x="6023984" y="3737669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</a:rPr>
              <a:t>✕</a:t>
            </a:r>
            <a:endParaRPr lang="en-US" sz="1050" dirty="0"/>
          </a:p>
        </p:txBody>
      </p:sp>
      <p:sp>
        <p:nvSpPr>
          <p:cNvPr id="72" name="SK-9-text-71"/>
          <p:cNvSpPr/>
          <p:nvPr/>
        </p:nvSpPr>
        <p:spPr>
          <a:xfrm>
            <a:off x="6768871" y="3588365"/>
            <a:ext cx="1308203" cy="59262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333333"/>
                </a:solidFill>
              </a:rPr>
              <a:t>~$6-10 50/70 servs</a:t>
            </a:r>
            <a:endParaRPr lang="en-US" sz="1125" dirty="0"/>
          </a:p>
        </p:txBody>
      </p:sp>
      <p:sp>
        <p:nvSpPr>
          <p:cNvPr id="73" name="SK-9-text-72"/>
          <p:cNvSpPr/>
          <p:nvPr/>
        </p:nvSpPr>
        <p:spPr>
          <a:xfrm>
            <a:off x="567185" y="4180988"/>
            <a:ext cx="2154655" cy="5926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333333"/>
                </a:solidFill>
              </a:rPr>
              <a:t>Bite Toothpaste</a:t>
            </a:r>
            <a:endParaRPr lang="en-US" sz="1125" dirty="0"/>
          </a:p>
        </p:txBody>
      </p:sp>
      <p:sp>
        <p:nvSpPr>
          <p:cNvPr id="74" name="SK-9-text-73"/>
          <p:cNvSpPr/>
          <p:nvPr/>
        </p:nvSpPr>
        <p:spPr>
          <a:xfrm>
            <a:off x="2469065" y="4330293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</a:rPr>
              <a:t>✔</a:t>
            </a:r>
            <a:endParaRPr lang="en-US" sz="1050" dirty="0"/>
          </a:p>
        </p:txBody>
      </p:sp>
      <p:sp>
        <p:nvSpPr>
          <p:cNvPr id="75" name="SK-9-text-74"/>
          <p:cNvSpPr/>
          <p:nvPr/>
        </p:nvSpPr>
        <p:spPr>
          <a:xfrm>
            <a:off x="3654038" y="4330293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</a:rPr>
              <a:t>✕</a:t>
            </a:r>
            <a:endParaRPr lang="en-US" sz="1050" dirty="0"/>
          </a:p>
        </p:txBody>
      </p:sp>
      <p:sp>
        <p:nvSpPr>
          <p:cNvPr id="76" name="SK-9-text-75"/>
          <p:cNvSpPr/>
          <p:nvPr/>
        </p:nvSpPr>
        <p:spPr>
          <a:xfrm>
            <a:off x="4839012" y="4330293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</a:rPr>
              <a:t>✕</a:t>
            </a:r>
            <a:endParaRPr lang="en-US" sz="1050" dirty="0"/>
          </a:p>
        </p:txBody>
      </p:sp>
      <p:sp>
        <p:nvSpPr>
          <p:cNvPr id="77" name="SK-9-text-76"/>
          <p:cNvSpPr/>
          <p:nvPr/>
        </p:nvSpPr>
        <p:spPr>
          <a:xfrm>
            <a:off x="6023984" y="4330293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</a:rPr>
              <a:t>✕</a:t>
            </a:r>
            <a:endParaRPr lang="en-US" sz="1050" dirty="0"/>
          </a:p>
        </p:txBody>
      </p:sp>
      <p:sp>
        <p:nvSpPr>
          <p:cNvPr id="78" name="SK-9-text-77"/>
          <p:cNvSpPr/>
          <p:nvPr/>
        </p:nvSpPr>
        <p:spPr>
          <a:xfrm>
            <a:off x="6768871" y="4180988"/>
            <a:ext cx="1308203" cy="5926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333333"/>
                </a:solidFill>
              </a:rPr>
              <a:t>~$12 50/70 servs</a:t>
            </a:r>
            <a:endParaRPr lang="en-US" sz="1125" dirty="0"/>
          </a:p>
        </p:txBody>
      </p:sp>
      <p:sp>
        <p:nvSpPr>
          <p:cNvPr id="79" name="SK-9-text-78"/>
          <p:cNvSpPr/>
          <p:nvPr/>
        </p:nvSpPr>
        <p:spPr>
          <a:xfrm>
            <a:off x="567185" y="4773612"/>
            <a:ext cx="1480845" cy="5926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333333"/>
                </a:solidFill>
              </a:rPr>
              <a:t>Wellnesse</a:t>
            </a:r>
            <a:endParaRPr lang="en-US" sz="1125" dirty="0"/>
          </a:p>
        </p:txBody>
      </p:sp>
      <p:sp>
        <p:nvSpPr>
          <p:cNvPr id="80" name="SK-9-text-79"/>
          <p:cNvSpPr/>
          <p:nvPr/>
        </p:nvSpPr>
        <p:spPr>
          <a:xfrm>
            <a:off x="2469065" y="4922916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</a:rPr>
              <a:t>✔</a:t>
            </a:r>
            <a:endParaRPr lang="en-US" sz="1050" dirty="0"/>
          </a:p>
        </p:txBody>
      </p:sp>
      <p:sp>
        <p:nvSpPr>
          <p:cNvPr id="81" name="SK-9-text-80"/>
          <p:cNvSpPr/>
          <p:nvPr/>
        </p:nvSpPr>
        <p:spPr>
          <a:xfrm>
            <a:off x="3654038" y="4922916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</a:rPr>
              <a:t>✕</a:t>
            </a:r>
            <a:endParaRPr lang="en-US" sz="1050" dirty="0"/>
          </a:p>
        </p:txBody>
      </p:sp>
      <p:sp>
        <p:nvSpPr>
          <p:cNvPr id="82" name="SK-9-text-81"/>
          <p:cNvSpPr/>
          <p:nvPr/>
        </p:nvSpPr>
        <p:spPr>
          <a:xfrm>
            <a:off x="4839012" y="4922916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</a:rPr>
              <a:t>✕</a:t>
            </a:r>
            <a:endParaRPr lang="en-US" sz="1050" dirty="0"/>
          </a:p>
        </p:txBody>
      </p:sp>
      <p:sp>
        <p:nvSpPr>
          <p:cNvPr id="83" name="SK-9-text-82"/>
          <p:cNvSpPr/>
          <p:nvPr/>
        </p:nvSpPr>
        <p:spPr>
          <a:xfrm>
            <a:off x="6023984" y="4922916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</a:rPr>
              <a:t>✕</a:t>
            </a:r>
            <a:endParaRPr lang="en-US" sz="1050" dirty="0"/>
          </a:p>
        </p:txBody>
      </p:sp>
      <p:sp>
        <p:nvSpPr>
          <p:cNvPr id="84" name="SK-9-text-83"/>
          <p:cNvSpPr/>
          <p:nvPr/>
        </p:nvSpPr>
        <p:spPr>
          <a:xfrm>
            <a:off x="6768871" y="4773612"/>
            <a:ext cx="1308203" cy="5926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333333"/>
                </a:solidFill>
              </a:rPr>
              <a:t>~$12-15 50/70 servs</a:t>
            </a:r>
            <a:endParaRPr lang="en-US" sz="1125" dirty="0"/>
          </a:p>
        </p:txBody>
      </p:sp>
      <p:sp>
        <p:nvSpPr>
          <p:cNvPr id="85" name="SK-9-text-84"/>
          <p:cNvSpPr/>
          <p:nvPr/>
        </p:nvSpPr>
        <p:spPr>
          <a:xfrm>
            <a:off x="567185" y="5366235"/>
            <a:ext cx="1693063" cy="59262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30" dirty="0">
                <a:solidFill>
                  <a:srgbClr val="FFFFFF"/>
                </a:solidFill>
              </a:rPr>
              <a:t>PROTEITH®</a:t>
            </a:r>
            <a:endParaRPr lang="en-US" sz="1350" dirty="0"/>
          </a:p>
        </p:txBody>
      </p:sp>
      <p:sp>
        <p:nvSpPr>
          <p:cNvPr id="86" name="SK-9-text-85"/>
          <p:cNvSpPr/>
          <p:nvPr/>
        </p:nvSpPr>
        <p:spPr>
          <a:xfrm>
            <a:off x="2469065" y="5515540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B4B35"/>
                </a:solidFill>
              </a:rPr>
              <a:t>✔</a:t>
            </a:r>
            <a:endParaRPr lang="en-US" sz="1050" dirty="0"/>
          </a:p>
        </p:txBody>
      </p:sp>
      <p:sp>
        <p:nvSpPr>
          <p:cNvPr id="87" name="SK-9-text-86"/>
          <p:cNvSpPr/>
          <p:nvPr/>
        </p:nvSpPr>
        <p:spPr>
          <a:xfrm>
            <a:off x="3654038" y="5515540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B4B35"/>
                </a:solidFill>
              </a:rPr>
              <a:t>✔</a:t>
            </a:r>
            <a:endParaRPr lang="en-US" sz="1050" dirty="0"/>
          </a:p>
        </p:txBody>
      </p:sp>
      <p:sp>
        <p:nvSpPr>
          <p:cNvPr id="88" name="SK-9-text-87"/>
          <p:cNvSpPr/>
          <p:nvPr/>
        </p:nvSpPr>
        <p:spPr>
          <a:xfrm>
            <a:off x="4839012" y="5515540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B4B35"/>
                </a:solidFill>
              </a:rPr>
              <a:t>✔</a:t>
            </a:r>
            <a:endParaRPr lang="en-US" sz="1050" dirty="0"/>
          </a:p>
        </p:txBody>
      </p:sp>
      <p:sp>
        <p:nvSpPr>
          <p:cNvPr id="89" name="SK-9-text-88"/>
          <p:cNvSpPr/>
          <p:nvPr/>
        </p:nvSpPr>
        <p:spPr>
          <a:xfrm>
            <a:off x="6023984" y="5515540"/>
            <a:ext cx="381001" cy="2940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B4B35"/>
                </a:solidFill>
              </a:rPr>
              <a:t>✔</a:t>
            </a:r>
            <a:endParaRPr lang="en-US" sz="1050" dirty="0"/>
          </a:p>
        </p:txBody>
      </p:sp>
      <p:sp>
        <p:nvSpPr>
          <p:cNvPr id="90" name="SK-9-text-89"/>
          <p:cNvSpPr/>
          <p:nvPr/>
        </p:nvSpPr>
        <p:spPr>
          <a:xfrm>
            <a:off x="6768871" y="5366235"/>
            <a:ext cx="1308203" cy="59262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$14 / 90 servings</a:t>
            </a:r>
            <a:endParaRPr lang="en-US" sz="1200" dirty="0"/>
          </a:p>
        </p:txBody>
      </p:sp>
      <p:sp>
        <p:nvSpPr>
          <p:cNvPr id="91" name="SK-9-text-90"/>
          <p:cNvSpPr/>
          <p:nvPr/>
        </p:nvSpPr>
        <p:spPr>
          <a:xfrm>
            <a:off x="304800" y="322213"/>
            <a:ext cx="42005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4D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COMPETITIVE ANALYSIS</a:t>
            </a:r>
            <a:endParaRPr lang="en-US" sz="1350" dirty="0"/>
          </a:p>
        </p:txBody>
      </p:sp>
      <p:sp>
        <p:nvSpPr>
          <p:cNvPr id="92" name="SK-9-text-91"/>
          <p:cNvSpPr/>
          <p:nvPr/>
        </p:nvSpPr>
        <p:spPr>
          <a:xfrm>
            <a:off x="304800" y="932557"/>
            <a:ext cx="10770870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Competitive Landscape</a:t>
            </a:r>
            <a:endParaRPr lang="en-US" sz="3300" dirty="0"/>
          </a:p>
        </p:txBody>
      </p:sp>
      <p:sp>
        <p:nvSpPr>
          <p:cNvPr id="93" name="SK-9-text-92"/>
          <p:cNvSpPr/>
          <p:nvPr/>
        </p:nvSpPr>
        <p:spPr>
          <a:xfrm>
            <a:off x="8790384" y="1769269"/>
            <a:ext cx="3401616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PROTEITH® Moat</a:t>
            </a:r>
            <a:endParaRPr lang="en-US" sz="1800" dirty="0"/>
          </a:p>
        </p:txBody>
      </p:sp>
      <p:sp>
        <p:nvSpPr>
          <p:cNvPr id="94" name="SK-9-text-93"/>
          <p:cNvSpPr/>
          <p:nvPr/>
        </p:nvSpPr>
        <p:spPr>
          <a:xfrm>
            <a:off x="8668494" y="2599134"/>
            <a:ext cx="352350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 Protein-Enzyme Technology</a:t>
            </a:r>
            <a:endParaRPr lang="en-US" sz="1350" dirty="0"/>
          </a:p>
        </p:txBody>
      </p:sp>
      <p:sp>
        <p:nvSpPr>
          <p:cNvPr id="95" name="SK-9-text-94"/>
          <p:cNvSpPr/>
          <p:nvPr/>
        </p:nvSpPr>
        <p:spPr>
          <a:xfrm>
            <a:off x="9156055" y="2921496"/>
            <a:ext cx="171896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D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Proprietary plant-based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D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proteolytic formula</a:t>
            </a:r>
            <a:endParaRPr lang="en-US" sz="1200" dirty="0"/>
          </a:p>
        </p:txBody>
      </p:sp>
      <p:sp>
        <p:nvSpPr>
          <p:cNvPr id="96" name="SK-9-text-95"/>
          <p:cNvSpPr/>
          <p:nvPr/>
        </p:nvSpPr>
        <p:spPr>
          <a:xfrm>
            <a:off x="8668494" y="3620988"/>
            <a:ext cx="352350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 Clinical Evidence On File</a:t>
            </a:r>
            <a:endParaRPr lang="en-US" sz="1350" dirty="0"/>
          </a:p>
        </p:txBody>
      </p:sp>
      <p:sp>
        <p:nvSpPr>
          <p:cNvPr id="97" name="SK-9-text-96"/>
          <p:cNvSpPr/>
          <p:nvPr/>
        </p:nvSpPr>
        <p:spPr>
          <a:xfrm>
            <a:off x="9156055" y="3915817"/>
            <a:ext cx="2182267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D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Gum pocket reduction study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D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validated</a:t>
            </a:r>
            <a:endParaRPr lang="en-US" sz="1200" dirty="0"/>
          </a:p>
        </p:txBody>
      </p:sp>
      <p:sp>
        <p:nvSpPr>
          <p:cNvPr id="98" name="SK-9-text-97"/>
          <p:cNvSpPr/>
          <p:nvPr/>
        </p:nvSpPr>
        <p:spPr>
          <a:xfrm>
            <a:off x="8668494" y="4615309"/>
            <a:ext cx="352350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Dual-Function Product</a:t>
            </a:r>
            <a:endParaRPr lang="en-US" sz="1350" dirty="0"/>
          </a:p>
        </p:txBody>
      </p:sp>
      <p:sp>
        <p:nvSpPr>
          <p:cNvPr id="99" name="SK-9-text-98"/>
          <p:cNvSpPr/>
          <p:nvPr/>
        </p:nvSpPr>
        <p:spPr>
          <a:xfrm>
            <a:off x="9156055" y="4923979"/>
            <a:ext cx="1682353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D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Oral hygiene + systemic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4D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supplement</a:t>
            </a:r>
            <a:endParaRPr lang="en-US" sz="1200" dirty="0"/>
          </a:p>
        </p:txBody>
      </p:sp>
      <p:sp>
        <p:nvSpPr>
          <p:cNvPr id="100" name="SK-9-text-99"/>
          <p:cNvSpPr/>
          <p:nvPr/>
        </p:nvSpPr>
        <p:spPr>
          <a:xfrm>
            <a:off x="8668494" y="5630317"/>
            <a:ext cx="352350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 Pet Line Extension</a:t>
            </a:r>
            <a:endParaRPr lang="en-US" sz="1350" dirty="0"/>
          </a:p>
        </p:txBody>
      </p:sp>
      <p:sp>
        <p:nvSpPr>
          <p:cNvPr id="101" name="SK-9-text-100"/>
          <p:cNvSpPr/>
          <p:nvPr/>
        </p:nvSpPr>
        <p:spPr>
          <a:xfrm>
            <a:off x="9156055" y="5932140"/>
            <a:ext cx="303594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4D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Platform validated across species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06" y="45484"/>
            <a:ext cx="11937384" cy="6701306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8187" y="95774"/>
            <a:ext cx="2743200" cy="1782961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43500"/>
            <a:ext cx="1584871" cy="171450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580" y="466279"/>
            <a:ext cx="670471" cy="82153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784" y="1399326"/>
            <a:ext cx="3486894" cy="157609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866" y="1627384"/>
            <a:ext cx="3495080" cy="463810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3369" y="5056436"/>
            <a:ext cx="2901568" cy="16615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60463" y="5712619"/>
            <a:ext cx="1487388" cy="301675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32365" y="1399326"/>
            <a:ext cx="3486894" cy="157609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42792" y="1618326"/>
            <a:ext cx="3486894" cy="4560572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5377" y="5056436"/>
            <a:ext cx="2901568" cy="16615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64361" y="5705773"/>
            <a:ext cx="1243459" cy="301675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24800" y="1561933"/>
            <a:ext cx="3547765" cy="4590920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17385" y="5056436"/>
            <a:ext cx="2962587" cy="16247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912275" y="5712619"/>
            <a:ext cx="1560463" cy="301675"/>
          </a:xfrm>
          <a:prstGeom prst="rect">
            <a:avLst/>
          </a:prstGeom>
        </p:spPr>
      </p:pic>
      <p:sp>
        <p:nvSpPr>
          <p:cNvPr id="23" name="SK-4-text-22"/>
          <p:cNvSpPr/>
          <p:nvPr/>
        </p:nvSpPr>
        <p:spPr>
          <a:xfrm>
            <a:off x="414486" y="191988"/>
            <a:ext cx="241268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PRODUCT LINE</a:t>
            </a:r>
            <a:endParaRPr lang="en-US" sz="1275" dirty="0"/>
          </a:p>
        </p:txBody>
      </p:sp>
      <p:sp>
        <p:nvSpPr>
          <p:cNvPr id="24" name="SK-4-text-23"/>
          <p:cNvSpPr/>
          <p:nvPr/>
        </p:nvSpPr>
        <p:spPr>
          <a:xfrm>
            <a:off x="414486" y="592516"/>
            <a:ext cx="11777514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Comprehensive Product Portfolio</a:t>
            </a:r>
            <a:endParaRPr lang="en-US" sz="3000" dirty="0"/>
          </a:p>
        </p:txBody>
      </p:sp>
      <p:sp>
        <p:nvSpPr>
          <p:cNvPr id="25" name="SK-4-text-24"/>
          <p:cNvSpPr/>
          <p:nvPr/>
        </p:nvSpPr>
        <p:spPr>
          <a:xfrm>
            <a:off x="414486" y="1076560"/>
            <a:ext cx="1177751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Three live products. One powerful platform. Available now at proteith.com.</a:t>
            </a:r>
            <a:endParaRPr lang="en-US" sz="1200" dirty="0"/>
          </a:p>
        </p:txBody>
      </p:sp>
      <p:sp>
        <p:nvSpPr>
          <p:cNvPr id="26" name="SK-4-text-25"/>
          <p:cNvSpPr/>
          <p:nvPr/>
        </p:nvSpPr>
        <p:spPr>
          <a:xfrm>
            <a:off x="950863" y="3545532"/>
            <a:ext cx="58045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PROTEITH® Healthy Gums</a:t>
            </a:r>
            <a:endParaRPr lang="en-US" sz="1650" dirty="0"/>
          </a:p>
        </p:txBody>
      </p:sp>
      <p:sp>
        <p:nvSpPr>
          <p:cNvPr id="27" name="SK-4-text-26"/>
          <p:cNvSpPr/>
          <p:nvPr/>
        </p:nvSpPr>
        <p:spPr>
          <a:xfrm>
            <a:off x="1389757" y="3895279"/>
            <a:ext cx="42824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All-Natural Toothpowder</a:t>
            </a:r>
            <a:endParaRPr lang="en-US" sz="1200" dirty="0"/>
          </a:p>
        </p:txBody>
      </p:sp>
      <p:sp>
        <p:nvSpPr>
          <p:cNvPr id="28" name="SK-4-text-27"/>
          <p:cNvSpPr/>
          <p:nvPr/>
        </p:nvSpPr>
        <p:spPr>
          <a:xfrm>
            <a:off x="853380" y="4203948"/>
            <a:ext cx="55168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Strengthens &amp; soothes gum tissue</a:t>
            </a:r>
            <a:endParaRPr lang="en-US" sz="1050" dirty="0"/>
          </a:p>
        </p:txBody>
      </p:sp>
      <p:sp>
        <p:nvSpPr>
          <p:cNvPr id="29" name="SK-4-text-28"/>
          <p:cNvSpPr/>
          <p:nvPr/>
        </p:nvSpPr>
        <p:spPr>
          <a:xfrm>
            <a:off x="853380" y="4457700"/>
            <a:ext cx="535686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Fluoride-free, now with Xylitol</a:t>
            </a:r>
            <a:endParaRPr lang="en-US" sz="1050" dirty="0"/>
          </a:p>
        </p:txBody>
      </p:sp>
      <p:sp>
        <p:nvSpPr>
          <p:cNvPr id="30" name="SK-4-text-29"/>
          <p:cNvSpPr/>
          <p:nvPr/>
        </p:nvSpPr>
        <p:spPr>
          <a:xfrm>
            <a:off x="853380" y="4711303"/>
            <a:ext cx="50368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Reduces bleeding &amp; irritation</a:t>
            </a:r>
            <a:endParaRPr lang="en-US" sz="1050" dirty="0"/>
          </a:p>
        </p:txBody>
      </p:sp>
      <p:sp>
        <p:nvSpPr>
          <p:cNvPr id="31" name="SK-4-text-30"/>
          <p:cNvSpPr/>
          <p:nvPr/>
        </p:nvSpPr>
        <p:spPr>
          <a:xfrm>
            <a:off x="963067" y="5205115"/>
            <a:ext cx="373761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$14.00</a:t>
            </a:r>
            <a:endParaRPr lang="en-US" sz="2700" dirty="0"/>
          </a:p>
        </p:txBody>
      </p:sp>
      <p:sp>
        <p:nvSpPr>
          <p:cNvPr id="32" name="SK-4-text-31"/>
          <p:cNvSpPr/>
          <p:nvPr/>
        </p:nvSpPr>
        <p:spPr>
          <a:xfrm>
            <a:off x="2560290" y="5225653"/>
            <a:ext cx="23317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90 servings</a:t>
            </a:r>
            <a:endParaRPr lang="en-US" sz="1200" dirty="0"/>
          </a:p>
        </p:txBody>
      </p:sp>
      <p:sp>
        <p:nvSpPr>
          <p:cNvPr id="33" name="SK-4-text-32"/>
          <p:cNvSpPr/>
          <p:nvPr/>
        </p:nvSpPr>
        <p:spPr>
          <a:xfrm>
            <a:off x="2462659" y="5424636"/>
            <a:ext cx="25831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~3-month supply</a:t>
            </a:r>
            <a:endParaRPr lang="en-US" sz="1050" dirty="0"/>
          </a:p>
        </p:txBody>
      </p:sp>
      <p:sp>
        <p:nvSpPr>
          <p:cNvPr id="34" name="SK-4-text-33"/>
          <p:cNvSpPr/>
          <p:nvPr/>
        </p:nvSpPr>
        <p:spPr>
          <a:xfrm>
            <a:off x="1743373" y="5774382"/>
            <a:ext cx="26974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Buy 2 Save $1</a:t>
            </a:r>
            <a:endParaRPr lang="en-US" sz="1200" dirty="0"/>
          </a:p>
        </p:txBody>
      </p:sp>
      <p:sp>
        <p:nvSpPr>
          <p:cNvPr id="35" name="SK-4-text-34"/>
          <p:cNvSpPr/>
          <p:nvPr/>
        </p:nvSpPr>
        <p:spPr>
          <a:xfrm>
            <a:off x="4998690" y="3552379"/>
            <a:ext cx="404431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PROTEITH® Sport</a:t>
            </a:r>
            <a:endParaRPr lang="en-US" sz="1650" dirty="0"/>
          </a:p>
        </p:txBody>
      </p:sp>
      <p:sp>
        <p:nvSpPr>
          <p:cNvPr id="36" name="SK-4-text-35"/>
          <p:cNvSpPr/>
          <p:nvPr/>
        </p:nvSpPr>
        <p:spPr>
          <a:xfrm>
            <a:off x="4998690" y="3895279"/>
            <a:ext cx="42824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All-Natural Toothpowder</a:t>
            </a:r>
            <a:endParaRPr lang="en-US" sz="1200" dirty="0"/>
          </a:p>
        </p:txBody>
      </p:sp>
      <p:sp>
        <p:nvSpPr>
          <p:cNvPr id="37" name="SK-4-text-36"/>
          <p:cNvSpPr/>
          <p:nvPr/>
        </p:nvSpPr>
        <p:spPr>
          <a:xfrm>
            <a:off x="4706094" y="4203948"/>
            <a:ext cx="39166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Enhanced stain removal</a:t>
            </a:r>
            <a:endParaRPr lang="en-US" sz="1050" dirty="0"/>
          </a:p>
        </p:txBody>
      </p:sp>
      <p:sp>
        <p:nvSpPr>
          <p:cNvPr id="38" name="SK-4-text-37"/>
          <p:cNvSpPr/>
          <p:nvPr/>
        </p:nvSpPr>
        <p:spPr>
          <a:xfrm>
            <a:off x="4706094" y="4464546"/>
            <a:ext cx="375666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Immune system support</a:t>
            </a:r>
            <a:endParaRPr lang="en-US" sz="1050" dirty="0"/>
          </a:p>
        </p:txBody>
      </p:sp>
      <p:sp>
        <p:nvSpPr>
          <p:cNvPr id="39" name="SK-4-text-38"/>
          <p:cNvSpPr/>
          <p:nvPr/>
        </p:nvSpPr>
        <p:spPr>
          <a:xfrm>
            <a:off x="4706094" y="4711303"/>
            <a:ext cx="47167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Ideal for active lifestyles</a:t>
            </a:r>
            <a:endParaRPr lang="en-US" sz="1050" dirty="0"/>
          </a:p>
        </p:txBody>
      </p:sp>
      <p:sp>
        <p:nvSpPr>
          <p:cNvPr id="40" name="SK-4-text-39"/>
          <p:cNvSpPr/>
          <p:nvPr/>
        </p:nvSpPr>
        <p:spPr>
          <a:xfrm>
            <a:off x="4632871" y="5205115"/>
            <a:ext cx="373761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$14.00</a:t>
            </a:r>
            <a:endParaRPr lang="en-US" sz="2700" dirty="0"/>
          </a:p>
        </p:txBody>
      </p:sp>
      <p:sp>
        <p:nvSpPr>
          <p:cNvPr id="41" name="SK-4-text-40"/>
          <p:cNvSpPr/>
          <p:nvPr/>
        </p:nvSpPr>
        <p:spPr>
          <a:xfrm>
            <a:off x="6242298" y="5225653"/>
            <a:ext cx="23317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90 servings</a:t>
            </a:r>
            <a:endParaRPr lang="en-US" sz="1200" dirty="0"/>
          </a:p>
        </p:txBody>
      </p:sp>
      <p:sp>
        <p:nvSpPr>
          <p:cNvPr id="42" name="SK-4-text-41"/>
          <p:cNvSpPr/>
          <p:nvPr/>
        </p:nvSpPr>
        <p:spPr>
          <a:xfrm>
            <a:off x="6156871" y="5424636"/>
            <a:ext cx="25831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~3-month supply</a:t>
            </a:r>
            <a:endParaRPr lang="en-US" sz="1050" dirty="0"/>
          </a:p>
        </p:txBody>
      </p:sp>
      <p:sp>
        <p:nvSpPr>
          <p:cNvPr id="43" name="SK-4-text-42"/>
          <p:cNvSpPr/>
          <p:nvPr/>
        </p:nvSpPr>
        <p:spPr>
          <a:xfrm>
            <a:off x="5596086" y="5781229"/>
            <a:ext cx="17221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SKU 241</a:t>
            </a:r>
            <a:endParaRPr lang="en-US" sz="1200" dirty="0"/>
          </a:p>
        </p:txBody>
      </p:sp>
      <p:sp>
        <p:nvSpPr>
          <p:cNvPr id="44" name="SK-4-text-43"/>
          <p:cNvSpPr/>
          <p:nvPr/>
        </p:nvSpPr>
        <p:spPr>
          <a:xfrm>
            <a:off x="8558659" y="3552379"/>
            <a:ext cx="363334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JR &amp; Felix Amino 360</a:t>
            </a:r>
            <a:endParaRPr lang="en-US" sz="1650" dirty="0"/>
          </a:p>
        </p:txBody>
      </p:sp>
      <p:sp>
        <p:nvSpPr>
          <p:cNvPr id="45" name="SK-4-text-44"/>
          <p:cNvSpPr/>
          <p:nvPr/>
        </p:nvSpPr>
        <p:spPr>
          <a:xfrm>
            <a:off x="8485584" y="3895279"/>
            <a:ext cx="370641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Pet Toothpowder — Dogs &amp; Cats</a:t>
            </a:r>
            <a:endParaRPr lang="en-US" sz="1200" dirty="0"/>
          </a:p>
        </p:txBody>
      </p:sp>
      <p:sp>
        <p:nvSpPr>
          <p:cNvPr id="46" name="SK-4-text-45"/>
          <p:cNvSpPr/>
          <p:nvPr/>
        </p:nvSpPr>
        <p:spPr>
          <a:xfrm>
            <a:off x="8180784" y="4203948"/>
            <a:ext cx="401121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20 essential amino acids for pets</a:t>
            </a:r>
            <a:endParaRPr lang="en-US" sz="1050" dirty="0"/>
          </a:p>
        </p:txBody>
      </p:sp>
      <p:sp>
        <p:nvSpPr>
          <p:cNvPr id="47" name="SK-4-text-46"/>
          <p:cNvSpPr/>
          <p:nvPr/>
        </p:nvSpPr>
        <p:spPr>
          <a:xfrm>
            <a:off x="8180784" y="4457700"/>
            <a:ext cx="401121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Freshens breath, supports coat &amp; immunity</a:t>
            </a:r>
            <a:endParaRPr lang="en-US" sz="1050" dirty="0"/>
          </a:p>
        </p:txBody>
      </p:sp>
      <p:sp>
        <p:nvSpPr>
          <p:cNvPr id="48" name="SK-4-text-47"/>
          <p:cNvSpPr/>
          <p:nvPr/>
        </p:nvSpPr>
        <p:spPr>
          <a:xfrm>
            <a:off x="8180784" y="4704457"/>
            <a:ext cx="4011216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Plant &amp; mineral-sourced nutrients</a:t>
            </a:r>
            <a:endParaRPr lang="en-US" sz="1050" dirty="0"/>
          </a:p>
        </p:txBody>
      </p:sp>
      <p:sp>
        <p:nvSpPr>
          <p:cNvPr id="49" name="SK-4-text-48"/>
          <p:cNvSpPr/>
          <p:nvPr/>
        </p:nvSpPr>
        <p:spPr>
          <a:xfrm>
            <a:off x="8327082" y="5205115"/>
            <a:ext cx="373761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$12.00</a:t>
            </a:r>
            <a:endParaRPr lang="en-US" sz="2700" dirty="0"/>
          </a:p>
        </p:txBody>
      </p:sp>
      <p:sp>
        <p:nvSpPr>
          <p:cNvPr id="50" name="SK-4-text-49"/>
          <p:cNvSpPr/>
          <p:nvPr/>
        </p:nvSpPr>
        <p:spPr>
          <a:xfrm>
            <a:off x="9960769" y="5225653"/>
            <a:ext cx="223123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90 servings</a:t>
            </a:r>
            <a:endParaRPr lang="en-US" sz="1200" dirty="0"/>
          </a:p>
        </p:txBody>
      </p:sp>
      <p:sp>
        <p:nvSpPr>
          <p:cNvPr id="51" name="SK-4-text-50"/>
          <p:cNvSpPr/>
          <p:nvPr/>
        </p:nvSpPr>
        <p:spPr>
          <a:xfrm>
            <a:off x="9863286" y="5424636"/>
            <a:ext cx="2328714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~3-month supply</a:t>
            </a:r>
            <a:endParaRPr lang="en-US" sz="1050" dirty="0"/>
          </a:p>
        </p:txBody>
      </p:sp>
      <p:sp>
        <p:nvSpPr>
          <p:cNvPr id="52" name="SK-4-text-51"/>
          <p:cNvSpPr/>
          <p:nvPr/>
        </p:nvSpPr>
        <p:spPr>
          <a:xfrm>
            <a:off x="9070777" y="5774382"/>
            <a:ext cx="31212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Buy 2 Get $1 Off</a:t>
            </a:r>
            <a:endParaRPr lang="en-US" sz="1200" dirty="0"/>
          </a:p>
        </p:txBody>
      </p:sp>
      <p:sp>
        <p:nvSpPr>
          <p:cNvPr id="53" name="SK-4-text-52"/>
          <p:cNvSpPr/>
          <p:nvPr/>
        </p:nvSpPr>
        <p:spPr>
          <a:xfrm>
            <a:off x="3535561" y="6377880"/>
            <a:ext cx="865643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A5D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products available via proteith.com — subscriptions enabled</a:t>
            </a:r>
            <a:endParaRPr lang="en-US" sz="1200" dirty="0"/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92B2AF78-EF3C-777C-0843-4038727F3092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11327" t="11277" r="6981" b="10462"/>
          <a:stretch>
            <a:fillRect/>
          </a:stretch>
        </p:blipFill>
        <p:spPr>
          <a:xfrm>
            <a:off x="1389757" y="1627385"/>
            <a:ext cx="1830963" cy="186337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8B65365C-5413-DEF8-CAA7-834417E6F37C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l="-1029" t="13463" r="5913" b="14086"/>
          <a:stretch>
            <a:fillRect/>
          </a:stretch>
        </p:blipFill>
        <p:spPr>
          <a:xfrm>
            <a:off x="4937760" y="1627384"/>
            <a:ext cx="1828800" cy="1884374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C2821940-5774-1905-3F89-4CDF05592B1E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t="7511" r="5853" b="12273"/>
          <a:stretch>
            <a:fillRect/>
          </a:stretch>
        </p:blipFill>
        <p:spPr>
          <a:xfrm>
            <a:off x="8863880" y="1587633"/>
            <a:ext cx="1622190" cy="1903130"/>
          </a:xfrm>
          <a:prstGeom prst="rect">
            <a:avLst/>
          </a:prstGeom>
        </p:spPr>
      </p:pic>
      <p:pic>
        <p:nvPicPr>
          <p:cNvPr id="19" name="SK-4-img-10" descr="preencoded.png">
            <a:extLst>
              <a:ext uri="{FF2B5EF4-FFF2-40B4-BE49-F238E27FC236}">
                <a16:creationId xmlns:a16="http://schemas.microsoft.com/office/drawing/2014/main" id="{92D1CF11-3C34-CC63-1675-D8977E71AE3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71245" y="1409486"/>
            <a:ext cx="3486894" cy="15760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968" y="267444"/>
            <a:ext cx="1247477" cy="356592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060" y="3076576"/>
            <a:ext cx="1158474" cy="32796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060" y="4221909"/>
            <a:ext cx="3262694" cy="2338536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3373" y="4306788"/>
            <a:ext cx="1097161" cy="980629"/>
          </a:xfrm>
          <a:prstGeom prst="rect">
            <a:avLst/>
          </a:prstGeom>
        </p:spPr>
      </p:pic>
      <p:sp>
        <p:nvSpPr>
          <p:cNvPr id="13" name="SK-3-text-12"/>
          <p:cNvSpPr/>
          <p:nvPr/>
        </p:nvSpPr>
        <p:spPr>
          <a:xfrm>
            <a:off x="569119" y="356592"/>
            <a:ext cx="119032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 FIT</a:t>
            </a:r>
            <a:endParaRPr lang="en-US" sz="1275" dirty="0"/>
          </a:p>
        </p:txBody>
      </p:sp>
      <p:sp>
        <p:nvSpPr>
          <p:cNvPr id="14" name="SK-3-text-13"/>
          <p:cNvSpPr/>
          <p:nvPr/>
        </p:nvSpPr>
        <p:spPr>
          <a:xfrm>
            <a:off x="499765" y="843409"/>
            <a:ext cx="6473875" cy="12549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785"/>
              </a:lnSpc>
              <a:buNone/>
            </a:pPr>
            <a:r>
              <a:rPr lang="en-US" sz="435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powder -</a:t>
            </a:r>
            <a:endParaRPr lang="en-US" sz="4350" dirty="0"/>
          </a:p>
          <a:p>
            <a:pPr marL="0" indent="0" algn="l">
              <a:lnSpc>
                <a:spcPts val="4785"/>
              </a:lnSpc>
              <a:buNone/>
            </a:pPr>
            <a:r>
              <a:rPr lang="en-US" sz="435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Three problems solved</a:t>
            </a:r>
            <a:endParaRPr lang="en-US" sz="4350" dirty="0"/>
          </a:p>
        </p:txBody>
      </p:sp>
      <p:sp>
        <p:nvSpPr>
          <p:cNvPr id="15" name="SK-3-text-14"/>
          <p:cNvSpPr/>
          <p:nvPr/>
        </p:nvSpPr>
        <p:spPr>
          <a:xfrm>
            <a:off x="487561" y="2228850"/>
            <a:ext cx="5961757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JR &amp; Felix Amino 360 delivers 20 essential amino acids</a:t>
            </a:r>
            <a:endParaRPr lang="en-US" sz="180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a simple daily scoop — no brushing required.</a:t>
            </a:r>
            <a:endParaRPr lang="en-US" sz="1800" dirty="0"/>
          </a:p>
        </p:txBody>
      </p:sp>
      <p:sp>
        <p:nvSpPr>
          <p:cNvPr id="16" name="SK-3-text-15"/>
          <p:cNvSpPr/>
          <p:nvPr/>
        </p:nvSpPr>
        <p:spPr>
          <a:xfrm>
            <a:off x="487561" y="3326011"/>
            <a:ext cx="4876800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Powder format integrates into any meal — matching the</a:t>
            </a:r>
            <a:endParaRPr lang="en-US" sz="1500" dirty="0"/>
          </a:p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market's need for frictionless daily prevention.</a:t>
            </a:r>
            <a:endParaRPr lang="en-US" sz="1500" dirty="0"/>
          </a:p>
        </p:txBody>
      </p:sp>
      <p:sp>
        <p:nvSpPr>
          <p:cNvPr id="17" name="SK-3-text-16"/>
          <p:cNvSpPr/>
          <p:nvPr/>
        </p:nvSpPr>
        <p:spPr>
          <a:xfrm>
            <a:off x="771823" y="5465713"/>
            <a:ext cx="2906167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Prevents Tartar Build-Up</a:t>
            </a:r>
            <a:endParaRPr lang="en-US" sz="1800" dirty="0"/>
          </a:p>
        </p:txBody>
      </p:sp>
      <p:sp>
        <p:nvSpPr>
          <p:cNvPr id="18" name="SK-3-text-17"/>
          <p:cNvSpPr/>
          <p:nvPr/>
        </p:nvSpPr>
        <p:spPr>
          <a:xfrm>
            <a:off x="767953" y="5863530"/>
            <a:ext cx="2901553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Reduces bacteria that contribute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 tartar formation before it hardens</a:t>
            </a:r>
            <a:endParaRPr lang="en-US" sz="1350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ACA0BB5-6353-2879-870C-DE634289D6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6325" y="190962"/>
            <a:ext cx="4731380" cy="662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926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57148"/>
            <a:ext cx="11728381" cy="6690161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69" y="325636"/>
            <a:ext cx="1511796" cy="294829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2996803"/>
            <a:ext cx="2837623" cy="2523679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9284" y="3037322"/>
            <a:ext cx="2653994" cy="2523679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5716786"/>
            <a:ext cx="2109192" cy="19050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581174" y="383977"/>
            <a:ext cx="125134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MARKET PAIN</a:t>
            </a:r>
            <a:endParaRPr lang="en-US" sz="1275" dirty="0"/>
          </a:p>
        </p:txBody>
      </p:sp>
      <p:sp>
        <p:nvSpPr>
          <p:cNvPr id="10" name="SK-1-text-9"/>
          <p:cNvSpPr/>
          <p:nvPr/>
        </p:nvSpPr>
        <p:spPr>
          <a:xfrm>
            <a:off x="499765" y="918865"/>
            <a:ext cx="5785532" cy="13303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5033"/>
              </a:lnSpc>
              <a:buNone/>
            </a:pPr>
            <a:r>
              <a:rPr lang="en-US" sz="4000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dogs develop gum</a:t>
            </a:r>
            <a:endParaRPr lang="en-US" sz="4000" dirty="0"/>
          </a:p>
          <a:p>
            <a:pPr marL="0" indent="0" algn="l">
              <a:lnSpc>
                <a:spcPts val="5033"/>
              </a:lnSpc>
              <a:buNone/>
            </a:pPr>
            <a:r>
              <a:rPr lang="en-US" sz="4000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disease before age 3</a:t>
            </a:r>
            <a:endParaRPr lang="en-US" sz="4000" dirty="0"/>
          </a:p>
        </p:txBody>
      </p:sp>
      <p:sp>
        <p:nvSpPr>
          <p:cNvPr id="11" name="SK-1-text-10"/>
          <p:cNvSpPr/>
          <p:nvPr/>
        </p:nvSpPr>
        <p:spPr>
          <a:xfrm>
            <a:off x="475358" y="2400300"/>
            <a:ext cx="4972541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Yet most owners do nothing about it.</a:t>
            </a:r>
            <a:endParaRPr lang="en-US" sz="2175" dirty="0"/>
          </a:p>
        </p:txBody>
      </p:sp>
      <p:sp>
        <p:nvSpPr>
          <p:cNvPr id="12" name="SK-1-text-11"/>
          <p:cNvSpPr/>
          <p:nvPr/>
        </p:nvSpPr>
        <p:spPr>
          <a:xfrm>
            <a:off x="828973" y="3209479"/>
            <a:ext cx="4506278" cy="7474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6225" b="1" dirty="0">
                <a:solidFill>
                  <a:srgbClr val="ED89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80%</a:t>
            </a:r>
            <a:endParaRPr lang="en-US" sz="6225" dirty="0"/>
          </a:p>
        </p:txBody>
      </p:sp>
      <p:sp>
        <p:nvSpPr>
          <p:cNvPr id="13" name="SK-1-text-12"/>
          <p:cNvSpPr/>
          <p:nvPr/>
        </p:nvSpPr>
        <p:spPr>
          <a:xfrm>
            <a:off x="804565" y="4066729"/>
            <a:ext cx="2316361" cy="8846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42"/>
              </a:lnSpc>
              <a:buNone/>
            </a:pPr>
            <a:r>
              <a:rPr lang="en-US" sz="1725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 dogs show signs of</a:t>
            </a:r>
            <a:endParaRPr lang="en-US" sz="1725" dirty="0"/>
          </a:p>
          <a:p>
            <a:pPr marL="0" indent="0" algn="l">
              <a:lnSpc>
                <a:spcPts val="2242"/>
              </a:lnSpc>
              <a:buNone/>
            </a:pPr>
            <a:r>
              <a:rPr lang="en-US" sz="1725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periodontal disease</a:t>
            </a:r>
            <a:endParaRPr lang="en-US" sz="1725" dirty="0"/>
          </a:p>
          <a:p>
            <a:pPr marL="0" indent="0" algn="l">
              <a:lnSpc>
                <a:spcPts val="2242"/>
              </a:lnSpc>
              <a:buNone/>
            </a:pPr>
            <a:r>
              <a:rPr lang="en-US" sz="1725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by age three</a:t>
            </a:r>
            <a:endParaRPr lang="en-US" sz="1725" dirty="0"/>
          </a:p>
        </p:txBody>
      </p:sp>
      <p:sp>
        <p:nvSpPr>
          <p:cNvPr id="14" name="SK-1-text-13"/>
          <p:cNvSpPr/>
          <p:nvPr/>
        </p:nvSpPr>
        <p:spPr>
          <a:xfrm>
            <a:off x="804565" y="5129659"/>
            <a:ext cx="38557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Source: AVMA, 2026</a:t>
            </a:r>
            <a:endParaRPr lang="en-US" sz="1200" dirty="0"/>
          </a:p>
        </p:txBody>
      </p:sp>
      <p:sp>
        <p:nvSpPr>
          <p:cNvPr id="15" name="SK-1-text-14"/>
          <p:cNvSpPr/>
          <p:nvPr/>
        </p:nvSpPr>
        <p:spPr>
          <a:xfrm>
            <a:off x="3834717" y="3199358"/>
            <a:ext cx="1651136" cy="7474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6225" b="1" dirty="0">
                <a:solidFill>
                  <a:srgbClr val="3182C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2%</a:t>
            </a:r>
            <a:endParaRPr lang="en-US" sz="6225" dirty="0"/>
          </a:p>
        </p:txBody>
      </p:sp>
      <p:sp>
        <p:nvSpPr>
          <p:cNvPr id="16" name="SK-1-text-15"/>
          <p:cNvSpPr/>
          <p:nvPr/>
        </p:nvSpPr>
        <p:spPr>
          <a:xfrm>
            <a:off x="3785147" y="4066729"/>
            <a:ext cx="2182267" cy="8846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42"/>
              </a:lnSpc>
              <a:buNone/>
            </a:pPr>
            <a:r>
              <a:rPr lang="en-US" sz="1725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 dog owners follow</a:t>
            </a:r>
            <a:endParaRPr lang="en-US" sz="1725" dirty="0"/>
          </a:p>
          <a:p>
            <a:pPr marL="0" indent="0" algn="l">
              <a:lnSpc>
                <a:spcPts val="2242"/>
              </a:lnSpc>
              <a:buNone/>
            </a:pPr>
            <a:r>
              <a:rPr lang="en-US" sz="1725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through with daily</a:t>
            </a:r>
            <a:endParaRPr lang="en-US" sz="1725" dirty="0"/>
          </a:p>
          <a:p>
            <a:pPr marL="0" indent="0" algn="l">
              <a:lnSpc>
                <a:spcPts val="2242"/>
              </a:lnSpc>
              <a:buNone/>
            </a:pPr>
            <a:r>
              <a:rPr lang="en-US" sz="1725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toothbrushing</a:t>
            </a:r>
            <a:endParaRPr lang="en-US" sz="1725" dirty="0"/>
          </a:p>
        </p:txBody>
      </p:sp>
      <p:sp>
        <p:nvSpPr>
          <p:cNvPr id="17" name="SK-1-text-16"/>
          <p:cNvSpPr/>
          <p:nvPr/>
        </p:nvSpPr>
        <p:spPr>
          <a:xfrm>
            <a:off x="4181773" y="5129659"/>
            <a:ext cx="38557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Source: AVMA, 2026</a:t>
            </a:r>
            <a:endParaRPr lang="en-US" sz="1200" dirty="0"/>
          </a:p>
        </p:txBody>
      </p:sp>
      <p:sp>
        <p:nvSpPr>
          <p:cNvPr id="18" name="SK-1-text-17"/>
          <p:cNvSpPr/>
          <p:nvPr/>
        </p:nvSpPr>
        <p:spPr>
          <a:xfrm>
            <a:off x="475357" y="5897761"/>
            <a:ext cx="6059388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gap between disease risk and owner behavior creates</a:t>
            </a:r>
            <a:endParaRPr lang="en-US" sz="1425" dirty="0"/>
          </a:p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clear opening for convenient, compliance-friendly prevention.</a:t>
            </a:r>
            <a:endParaRPr lang="en-US" sz="1425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8AD673A-5889-ABB1-F537-195DF6021F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5298" y="57149"/>
            <a:ext cx="5785532" cy="676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945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548" y="-357732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4786759"/>
            <a:ext cx="1292275" cy="925711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4784" y="4786759"/>
            <a:ext cx="1341090" cy="925711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0988" y="4793605"/>
            <a:ext cx="1877467" cy="918865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9161" y="235819"/>
            <a:ext cx="6298400" cy="6516303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87780" y="2852886"/>
            <a:ext cx="560784" cy="630882"/>
          </a:xfrm>
          <a:prstGeom prst="rect">
            <a:avLst/>
          </a:prstGeom>
        </p:spPr>
      </p:pic>
      <p:sp>
        <p:nvSpPr>
          <p:cNvPr id="8" name="SK-1-text-7"/>
          <p:cNvSpPr/>
          <p:nvPr/>
        </p:nvSpPr>
        <p:spPr>
          <a:xfrm>
            <a:off x="475357" y="932557"/>
            <a:ext cx="6953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ORAL HYGIENE · PROTEIN · ENERGY</a:t>
            </a:r>
            <a:endParaRPr lang="en-US" sz="1500" dirty="0"/>
          </a:p>
        </p:txBody>
      </p:sp>
      <p:sp>
        <p:nvSpPr>
          <p:cNvPr id="10" name="SK-1-text-9"/>
          <p:cNvSpPr/>
          <p:nvPr/>
        </p:nvSpPr>
        <p:spPr>
          <a:xfrm>
            <a:off x="451098" y="3223171"/>
            <a:ext cx="4632871" cy="12138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Introduction to the world’s first toothpowder that</a:t>
            </a:r>
            <a:endParaRPr lang="en-US" sz="165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functions as a protein and energy supplement,</a:t>
            </a:r>
            <a:endParaRPr lang="en-US" sz="165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offering a novel approach to daily nutrition</a:t>
            </a:r>
            <a:endParaRPr lang="en-US" sz="165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and oral hygiene.</a:t>
            </a:r>
            <a:endParaRPr lang="en-US" sz="1650" dirty="0"/>
          </a:p>
        </p:txBody>
      </p:sp>
      <p:sp>
        <p:nvSpPr>
          <p:cNvPr id="11" name="SK-1-text-10"/>
          <p:cNvSpPr/>
          <p:nvPr/>
        </p:nvSpPr>
        <p:spPr>
          <a:xfrm>
            <a:off x="672703" y="4910286"/>
            <a:ext cx="860971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$14</a:t>
            </a:r>
            <a:endParaRPr lang="en-US" sz="3000" dirty="0"/>
          </a:p>
        </p:txBody>
      </p:sp>
      <p:sp>
        <p:nvSpPr>
          <p:cNvPr id="12" name="SK-1-text-11"/>
          <p:cNvSpPr/>
          <p:nvPr/>
        </p:nvSpPr>
        <p:spPr>
          <a:xfrm>
            <a:off x="737295" y="5404098"/>
            <a:ext cx="79280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 packet</a:t>
            </a:r>
            <a:endParaRPr lang="en-US" sz="1350" dirty="0"/>
          </a:p>
        </p:txBody>
      </p:sp>
      <p:sp>
        <p:nvSpPr>
          <p:cNvPr id="13" name="SK-1-text-12"/>
          <p:cNvSpPr/>
          <p:nvPr/>
        </p:nvSpPr>
        <p:spPr>
          <a:xfrm>
            <a:off x="2355205" y="4930825"/>
            <a:ext cx="678061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60</a:t>
            </a:r>
            <a:endParaRPr lang="en-US" sz="3000" dirty="0"/>
          </a:p>
        </p:txBody>
      </p:sp>
      <p:sp>
        <p:nvSpPr>
          <p:cNvPr id="14" name="SK-1-text-13"/>
          <p:cNvSpPr/>
          <p:nvPr/>
        </p:nvSpPr>
        <p:spPr>
          <a:xfrm>
            <a:off x="2468612" y="5431482"/>
            <a:ext cx="46360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uses</a:t>
            </a:r>
            <a:endParaRPr lang="en-US" sz="1350" dirty="0"/>
          </a:p>
        </p:txBody>
      </p:sp>
      <p:sp>
        <p:nvSpPr>
          <p:cNvPr id="15" name="SK-1-text-14"/>
          <p:cNvSpPr/>
          <p:nvPr/>
        </p:nvSpPr>
        <p:spPr>
          <a:xfrm>
            <a:off x="4208413" y="4910286"/>
            <a:ext cx="65365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$5</a:t>
            </a:r>
            <a:endParaRPr lang="en-US" sz="3000" dirty="0"/>
          </a:p>
        </p:txBody>
      </p:sp>
      <p:sp>
        <p:nvSpPr>
          <p:cNvPr id="16" name="SK-1-text-15"/>
          <p:cNvSpPr/>
          <p:nvPr/>
        </p:nvSpPr>
        <p:spPr>
          <a:xfrm>
            <a:off x="3748832" y="5404098"/>
            <a:ext cx="16217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manufacturing cost</a:t>
            </a:r>
            <a:endParaRPr lang="en-US" sz="1350" dirty="0"/>
          </a:p>
        </p:txBody>
      </p:sp>
      <p:sp>
        <p:nvSpPr>
          <p:cNvPr id="17" name="SK-1-text-16"/>
          <p:cNvSpPr/>
          <p:nvPr/>
        </p:nvSpPr>
        <p:spPr>
          <a:xfrm>
            <a:off x="475357" y="6007596"/>
            <a:ext cx="1171664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Investor-style concise deck · Market benchmark and ten-year forecast</a:t>
            </a:r>
            <a:endParaRPr lang="en-US" sz="1200" dirty="0"/>
          </a:p>
        </p:txBody>
      </p:sp>
      <p:sp>
        <p:nvSpPr>
          <p:cNvPr id="19" name="SK-1-text-18"/>
          <p:cNvSpPr/>
          <p:nvPr/>
        </p:nvSpPr>
        <p:spPr>
          <a:xfrm>
            <a:off x="8871793" y="2413992"/>
            <a:ext cx="159275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TOOTHPOWDER</a:t>
            </a:r>
            <a:endParaRPr lang="en-US" sz="1275" dirty="0"/>
          </a:p>
        </p:txBody>
      </p:sp>
      <p:sp>
        <p:nvSpPr>
          <p:cNvPr id="20" name="SK-1-text-19"/>
          <p:cNvSpPr/>
          <p:nvPr/>
        </p:nvSpPr>
        <p:spPr>
          <a:xfrm>
            <a:off x="8642598" y="3675757"/>
            <a:ext cx="2063353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PROTEIN · ENERGY · ORAL CARE</a:t>
            </a:r>
            <a:endParaRPr lang="en-US" sz="900" dirty="0"/>
          </a:p>
        </p:txBody>
      </p:sp>
      <p:sp>
        <p:nvSpPr>
          <p:cNvPr id="21" name="SK-1-text-20"/>
          <p:cNvSpPr/>
          <p:nvPr/>
        </p:nvSpPr>
        <p:spPr>
          <a:xfrm>
            <a:off x="8922990" y="4224486"/>
            <a:ext cx="1490365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CLEAN INGREDIENTS</a:t>
            </a:r>
            <a:endParaRPr lang="en-US" sz="975" dirty="0"/>
          </a:p>
        </p:txBody>
      </p:sp>
      <p:sp>
        <p:nvSpPr>
          <p:cNvPr id="22" name="SK-1-text-21"/>
          <p:cNvSpPr/>
          <p:nvPr/>
        </p:nvSpPr>
        <p:spPr>
          <a:xfrm>
            <a:off x="9020473" y="4416475"/>
            <a:ext cx="1283196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DAILY NUTRITION</a:t>
            </a:r>
            <a:endParaRPr lang="en-US" sz="975" dirty="0"/>
          </a:p>
        </p:txBody>
      </p:sp>
      <p:sp>
        <p:nvSpPr>
          <p:cNvPr id="23" name="SK-1-text-22"/>
          <p:cNvSpPr/>
          <p:nvPr/>
        </p:nvSpPr>
        <p:spPr>
          <a:xfrm>
            <a:off x="9081492" y="4601617"/>
            <a:ext cx="1161157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HEALTHY SMILE</a:t>
            </a:r>
            <a:endParaRPr lang="en-US" sz="975" dirty="0"/>
          </a:p>
        </p:txBody>
      </p:sp>
      <p:sp>
        <p:nvSpPr>
          <p:cNvPr id="24" name="SK-1-text-23"/>
          <p:cNvSpPr/>
          <p:nvPr/>
        </p:nvSpPr>
        <p:spPr>
          <a:xfrm>
            <a:off x="9057084" y="5019973"/>
            <a:ext cx="1222177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DIETARY SUPPLEMENT</a:t>
            </a:r>
            <a:endParaRPr lang="en-US" sz="750" dirty="0"/>
          </a:p>
        </p:txBody>
      </p:sp>
      <p:sp>
        <p:nvSpPr>
          <p:cNvPr id="25" name="SK-1-text-24"/>
          <p:cNvSpPr/>
          <p:nvPr/>
        </p:nvSpPr>
        <p:spPr>
          <a:xfrm>
            <a:off x="9117955" y="5177730"/>
            <a:ext cx="1088082" cy="1165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NET WT. 45g (1.59 OZ)</a:t>
            </a:r>
            <a:endParaRPr lang="en-US" sz="750" dirty="0"/>
          </a:p>
        </p:txBody>
      </p:sp>
      <p:pic>
        <p:nvPicPr>
          <p:cNvPr id="27" name="Picture 26" descr="PROTEITH® – Oral Hygeine System">
            <a:extLst>
              <a:ext uri="{FF2B5EF4-FFF2-40B4-BE49-F238E27FC236}">
                <a16:creationId xmlns:a16="http://schemas.microsoft.com/office/drawing/2014/main" id="{41F75E77-73F3-9CE9-CA33-3E8D9C1E6E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66" y="1755577"/>
            <a:ext cx="4431101" cy="1166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 descr="PROTEITH® – Oral Hygeine System">
            <a:extLst>
              <a:ext uri="{FF2B5EF4-FFF2-40B4-BE49-F238E27FC236}">
                <a16:creationId xmlns:a16="http://schemas.microsoft.com/office/drawing/2014/main" id="{1A1DB3A5-02D1-0B81-21AB-9FC0F8F41B6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603" y="1701790"/>
            <a:ext cx="2402205" cy="632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55615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386" y="251284"/>
            <a:ext cx="11906451" cy="6538105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69" y="387400"/>
            <a:ext cx="1572667" cy="287982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1924199"/>
            <a:ext cx="3547765" cy="3038029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777" y="3725912"/>
            <a:ext cx="2816289" cy="16407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6682" y="4584502"/>
            <a:ext cx="1938486" cy="267444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5867" y="1906488"/>
            <a:ext cx="3547765" cy="3058567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81675" y="3725912"/>
            <a:ext cx="2816290" cy="16407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20580" y="4584502"/>
            <a:ext cx="1938486" cy="267444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19765" y="1906488"/>
            <a:ext cx="3547765" cy="3038029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85573" y="3725912"/>
            <a:ext cx="2816290" cy="16407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24479" y="4581079"/>
            <a:ext cx="1938486" cy="267444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1969" y="5232648"/>
            <a:ext cx="11155561" cy="1152079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1957" y="6574036"/>
            <a:ext cx="11155576" cy="32679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64275" y="5582394"/>
            <a:ext cx="438894" cy="404515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680377" y="2043559"/>
            <a:ext cx="426690" cy="432048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76479" y="2057400"/>
            <a:ext cx="426690" cy="411361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109192" y="2064246"/>
            <a:ext cx="341263" cy="390823"/>
          </a:xfrm>
          <a:prstGeom prst="rect">
            <a:avLst/>
          </a:prstGeom>
        </p:spPr>
      </p:pic>
      <p:sp>
        <p:nvSpPr>
          <p:cNvPr id="19" name="SK-2-text-18"/>
          <p:cNvSpPr/>
          <p:nvPr/>
        </p:nvSpPr>
        <p:spPr>
          <a:xfrm>
            <a:off x="597396" y="438894"/>
            <a:ext cx="260699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7E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MARKET GROWTH</a:t>
            </a:r>
            <a:endParaRPr lang="en-US" sz="1275" dirty="0"/>
          </a:p>
        </p:txBody>
      </p:sp>
      <p:sp>
        <p:nvSpPr>
          <p:cNvPr id="20" name="SK-2-text-19"/>
          <p:cNvSpPr/>
          <p:nvPr/>
        </p:nvSpPr>
        <p:spPr>
          <a:xfrm>
            <a:off x="463153" y="843409"/>
            <a:ext cx="11728847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11111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Three growing markets. One product sits at their intersection.</a:t>
            </a:r>
            <a:endParaRPr lang="en-US" sz="2925" dirty="0"/>
          </a:p>
        </p:txBody>
      </p:sp>
      <p:sp>
        <p:nvSpPr>
          <p:cNvPr id="21" name="SK-2-text-20"/>
          <p:cNvSpPr/>
          <p:nvPr/>
        </p:nvSpPr>
        <p:spPr>
          <a:xfrm>
            <a:off x="451098" y="1385292"/>
            <a:ext cx="11740902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dirty="0">
                <a:solidFill>
                  <a:srgbClr val="11111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Pet oral care, supplements, and skin &amp; coat health are all expanding — led by dogs.</a:t>
            </a:r>
            <a:endParaRPr lang="en-US" sz="2025" dirty="0"/>
          </a:p>
        </p:txBody>
      </p:sp>
      <p:sp>
        <p:nvSpPr>
          <p:cNvPr id="22" name="SK-2-text-21"/>
          <p:cNvSpPr/>
          <p:nvPr/>
        </p:nvSpPr>
        <p:spPr>
          <a:xfrm>
            <a:off x="1524000" y="2564755"/>
            <a:ext cx="383381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11111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Pet Oral Care</a:t>
            </a:r>
            <a:endParaRPr lang="en-US" sz="1875" dirty="0"/>
          </a:p>
        </p:txBody>
      </p:sp>
      <p:sp>
        <p:nvSpPr>
          <p:cNvPr id="23" name="SK-2-text-22"/>
          <p:cNvSpPr/>
          <p:nvPr/>
        </p:nvSpPr>
        <p:spPr>
          <a:xfrm>
            <a:off x="1475184" y="2921496"/>
            <a:ext cx="404050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E67E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$4.43B</a:t>
            </a:r>
            <a:endParaRPr lang="en-US" sz="3150" dirty="0"/>
          </a:p>
        </p:txBody>
      </p:sp>
      <p:sp>
        <p:nvSpPr>
          <p:cNvPr id="24" name="SK-2-text-23"/>
          <p:cNvSpPr/>
          <p:nvPr/>
        </p:nvSpPr>
        <p:spPr>
          <a:xfrm>
            <a:off x="1889671" y="3387775"/>
            <a:ext cx="253555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11111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by 2031</a:t>
            </a:r>
            <a:endParaRPr lang="en-US" sz="1650" dirty="0"/>
          </a:p>
        </p:txBody>
      </p:sp>
      <p:sp>
        <p:nvSpPr>
          <p:cNvPr id="25" name="SK-2-text-24"/>
          <p:cNvSpPr/>
          <p:nvPr/>
        </p:nvSpPr>
        <p:spPr>
          <a:xfrm>
            <a:off x="1255663" y="3867894"/>
            <a:ext cx="605599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11111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From $2.98B in 2025</a:t>
            </a:r>
            <a:endParaRPr lang="en-US" sz="1650" dirty="0"/>
          </a:p>
        </p:txBody>
      </p:sp>
      <p:sp>
        <p:nvSpPr>
          <p:cNvPr id="26" name="SK-2-text-25"/>
          <p:cNvSpPr/>
          <p:nvPr/>
        </p:nvSpPr>
        <p:spPr>
          <a:xfrm>
            <a:off x="1560463" y="4169569"/>
            <a:ext cx="326421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67E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6.46% CAGR</a:t>
            </a:r>
            <a:endParaRPr lang="en-US" sz="1725" dirty="0"/>
          </a:p>
        </p:txBody>
      </p:sp>
      <p:sp>
        <p:nvSpPr>
          <p:cNvPr id="27" name="SK-2-text-26"/>
          <p:cNvSpPr/>
          <p:nvPr/>
        </p:nvSpPr>
        <p:spPr>
          <a:xfrm>
            <a:off x="1426369" y="4622155"/>
            <a:ext cx="45034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11111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Mordor Intelligence, 2026</a:t>
            </a:r>
            <a:endParaRPr lang="en-US" sz="1050" dirty="0"/>
          </a:p>
        </p:txBody>
      </p:sp>
      <p:sp>
        <p:nvSpPr>
          <p:cNvPr id="28" name="SK-2-text-27"/>
          <p:cNvSpPr/>
          <p:nvPr/>
        </p:nvSpPr>
        <p:spPr>
          <a:xfrm>
            <a:off x="5108377" y="2564755"/>
            <a:ext cx="440531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11111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Pet Supplements</a:t>
            </a:r>
            <a:endParaRPr lang="en-US" sz="1875" dirty="0"/>
          </a:p>
        </p:txBody>
      </p:sp>
      <p:sp>
        <p:nvSpPr>
          <p:cNvPr id="29" name="SK-2-text-28"/>
          <p:cNvSpPr/>
          <p:nvPr/>
        </p:nvSpPr>
        <p:spPr>
          <a:xfrm>
            <a:off x="5303490" y="2914650"/>
            <a:ext cx="404050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5B6D8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$5.47B</a:t>
            </a:r>
            <a:endParaRPr lang="en-US" sz="3150" dirty="0"/>
          </a:p>
        </p:txBody>
      </p:sp>
      <p:sp>
        <p:nvSpPr>
          <p:cNvPr id="30" name="SK-2-text-29"/>
          <p:cNvSpPr/>
          <p:nvPr/>
        </p:nvSpPr>
        <p:spPr>
          <a:xfrm>
            <a:off x="5681365" y="3387775"/>
            <a:ext cx="253555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11111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by 2034</a:t>
            </a:r>
            <a:endParaRPr lang="en-US" sz="1650" dirty="0"/>
          </a:p>
        </p:txBody>
      </p:sp>
      <p:sp>
        <p:nvSpPr>
          <p:cNvPr id="31" name="SK-2-text-30"/>
          <p:cNvSpPr/>
          <p:nvPr/>
        </p:nvSpPr>
        <p:spPr>
          <a:xfrm>
            <a:off x="5083969" y="3867894"/>
            <a:ext cx="605599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11111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From $3.14B in 2025</a:t>
            </a:r>
            <a:endParaRPr lang="en-US" sz="1650" dirty="0"/>
          </a:p>
        </p:txBody>
      </p:sp>
      <p:sp>
        <p:nvSpPr>
          <p:cNvPr id="32" name="SK-2-text-31"/>
          <p:cNvSpPr/>
          <p:nvPr/>
        </p:nvSpPr>
        <p:spPr>
          <a:xfrm>
            <a:off x="5376565" y="4162723"/>
            <a:ext cx="326421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5B6D8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6.34% CAGR</a:t>
            </a:r>
            <a:endParaRPr lang="en-US" sz="1725" dirty="0"/>
          </a:p>
        </p:txBody>
      </p:sp>
      <p:sp>
        <p:nvSpPr>
          <p:cNvPr id="33" name="SK-2-text-32"/>
          <p:cNvSpPr/>
          <p:nvPr/>
        </p:nvSpPr>
        <p:spPr>
          <a:xfrm>
            <a:off x="5023098" y="4622155"/>
            <a:ext cx="54635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11111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Fortune Business Insights, 2026</a:t>
            </a:r>
            <a:endParaRPr lang="en-US" sz="1050" dirty="0"/>
          </a:p>
        </p:txBody>
      </p:sp>
      <p:sp>
        <p:nvSpPr>
          <p:cNvPr id="34" name="SK-2-text-33"/>
          <p:cNvSpPr/>
          <p:nvPr/>
        </p:nvSpPr>
        <p:spPr>
          <a:xfrm>
            <a:off x="8485584" y="2564755"/>
            <a:ext cx="3706416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11111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Skin &amp; Coat Supplements</a:t>
            </a:r>
            <a:endParaRPr lang="en-US" sz="1875" dirty="0"/>
          </a:p>
        </p:txBody>
      </p:sp>
      <p:sp>
        <p:nvSpPr>
          <p:cNvPr id="35" name="SK-2-text-34"/>
          <p:cNvSpPr/>
          <p:nvPr/>
        </p:nvSpPr>
        <p:spPr>
          <a:xfrm>
            <a:off x="9144000" y="2921496"/>
            <a:ext cx="304800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6B8E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$1.52B</a:t>
            </a:r>
            <a:endParaRPr lang="en-US" sz="3150" dirty="0"/>
          </a:p>
        </p:txBody>
      </p:sp>
      <p:sp>
        <p:nvSpPr>
          <p:cNvPr id="36" name="SK-2-text-35"/>
          <p:cNvSpPr/>
          <p:nvPr/>
        </p:nvSpPr>
        <p:spPr>
          <a:xfrm>
            <a:off x="9473059" y="3387775"/>
            <a:ext cx="253555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11111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by 2036</a:t>
            </a:r>
            <a:endParaRPr lang="en-US" sz="1650" dirty="0"/>
          </a:p>
        </p:txBody>
      </p:sp>
      <p:sp>
        <p:nvSpPr>
          <p:cNvPr id="37" name="SK-2-text-36"/>
          <p:cNvSpPr/>
          <p:nvPr/>
        </p:nvSpPr>
        <p:spPr>
          <a:xfrm>
            <a:off x="8790384" y="3867894"/>
            <a:ext cx="340161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11111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From $549.7M in 2026</a:t>
            </a:r>
            <a:endParaRPr lang="en-US" sz="1650" dirty="0"/>
          </a:p>
        </p:txBody>
      </p:sp>
      <p:sp>
        <p:nvSpPr>
          <p:cNvPr id="38" name="SK-2-text-37"/>
          <p:cNvSpPr/>
          <p:nvPr/>
        </p:nvSpPr>
        <p:spPr>
          <a:xfrm>
            <a:off x="9217075" y="4169569"/>
            <a:ext cx="29749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6B8E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10.7% CAGR</a:t>
            </a:r>
            <a:endParaRPr lang="en-US" sz="1725" dirty="0"/>
          </a:p>
        </p:txBody>
      </p:sp>
      <p:sp>
        <p:nvSpPr>
          <p:cNvPr id="39" name="SK-2-text-38"/>
          <p:cNvSpPr/>
          <p:nvPr/>
        </p:nvSpPr>
        <p:spPr>
          <a:xfrm>
            <a:off x="8948886" y="4622155"/>
            <a:ext cx="324311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11111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Future Market Insights, 2026</a:t>
            </a:r>
            <a:endParaRPr lang="en-US" sz="1050" dirty="0"/>
          </a:p>
        </p:txBody>
      </p:sp>
      <p:sp>
        <p:nvSpPr>
          <p:cNvPr id="40" name="SK-2-text-39"/>
          <p:cNvSpPr/>
          <p:nvPr/>
        </p:nvSpPr>
        <p:spPr>
          <a:xfrm>
            <a:off x="2657773" y="5362873"/>
            <a:ext cx="330612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8B45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64.5%</a:t>
            </a:r>
            <a:endParaRPr lang="en-US" sz="2925" dirty="0"/>
          </a:p>
        </p:txBody>
      </p:sp>
      <p:sp>
        <p:nvSpPr>
          <p:cNvPr id="41" name="SK-2-text-40"/>
          <p:cNvSpPr/>
          <p:nvPr/>
        </p:nvSpPr>
        <p:spPr>
          <a:xfrm>
            <a:off x="1792188" y="5794921"/>
            <a:ext cx="79000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11111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 pet oral care market is dogs</a:t>
            </a:r>
            <a:endParaRPr lang="en-US" sz="1650" dirty="0"/>
          </a:p>
        </p:txBody>
      </p:sp>
      <p:sp>
        <p:nvSpPr>
          <p:cNvPr id="42" name="SK-2-text-41"/>
          <p:cNvSpPr/>
          <p:nvPr/>
        </p:nvSpPr>
        <p:spPr>
          <a:xfrm>
            <a:off x="2633365" y="6082903"/>
            <a:ext cx="31165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7777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Mordor Intelligence</a:t>
            </a:r>
            <a:endParaRPr lang="en-US" sz="1050" dirty="0"/>
          </a:p>
        </p:txBody>
      </p:sp>
      <p:sp>
        <p:nvSpPr>
          <p:cNvPr id="43" name="SK-2-text-42"/>
          <p:cNvSpPr/>
          <p:nvPr/>
        </p:nvSpPr>
        <p:spPr>
          <a:xfrm>
            <a:off x="8205192" y="5362873"/>
            <a:ext cx="398680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4A5D7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49.55%</a:t>
            </a:r>
            <a:endParaRPr lang="en-US" sz="2925" dirty="0"/>
          </a:p>
        </p:txBody>
      </p:sp>
      <p:sp>
        <p:nvSpPr>
          <p:cNvPr id="44" name="SK-2-text-43"/>
          <p:cNvSpPr/>
          <p:nvPr/>
        </p:nvSpPr>
        <p:spPr>
          <a:xfrm>
            <a:off x="6705600" y="5788075"/>
            <a:ext cx="54864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11111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 pet supplements projected for dogs in 2026</a:t>
            </a:r>
            <a:endParaRPr lang="en-US" sz="1650" dirty="0"/>
          </a:p>
        </p:txBody>
      </p:sp>
      <p:sp>
        <p:nvSpPr>
          <p:cNvPr id="45" name="SK-2-text-44"/>
          <p:cNvSpPr/>
          <p:nvPr/>
        </p:nvSpPr>
        <p:spPr>
          <a:xfrm>
            <a:off x="8107561" y="6082903"/>
            <a:ext cx="40767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7777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Fortune Business Insights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1663982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34" y="110691"/>
            <a:ext cx="11970607" cy="6626993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239911"/>
            <a:ext cx="2030331" cy="30167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959894"/>
            <a:ext cx="12192000" cy="31818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3236863"/>
            <a:ext cx="3645396" cy="3031182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7200" y="3236863"/>
            <a:ext cx="3645396" cy="3031182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19765" y="3236863"/>
            <a:ext cx="3645396" cy="3051721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36596" y="3415159"/>
            <a:ext cx="963067" cy="740569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7977" y="3394621"/>
            <a:ext cx="682675" cy="829717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43373" y="3394621"/>
            <a:ext cx="963067" cy="829717"/>
          </a:xfrm>
          <a:prstGeom prst="rect">
            <a:avLst/>
          </a:prstGeom>
        </p:spPr>
      </p:pic>
      <p:sp>
        <p:nvSpPr>
          <p:cNvPr id="12" name="SK-4-text-11"/>
          <p:cNvSpPr/>
          <p:nvPr/>
        </p:nvSpPr>
        <p:spPr>
          <a:xfrm>
            <a:off x="511969" y="294829"/>
            <a:ext cx="33680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OPPORTUNITY THESIS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SK-4-text-12"/>
          <p:cNvSpPr/>
          <p:nvPr/>
        </p:nvSpPr>
        <p:spPr>
          <a:xfrm>
            <a:off x="402282" y="857250"/>
            <a:ext cx="8016328" cy="7405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whitespace is wide open</a:t>
            </a:r>
            <a:endParaRPr lang="en-US" sz="4500" dirty="0"/>
          </a:p>
        </p:txBody>
      </p:sp>
      <p:sp>
        <p:nvSpPr>
          <p:cNvPr id="14" name="SK-4-text-13"/>
          <p:cNvSpPr/>
          <p:nvPr/>
        </p:nvSpPr>
        <p:spPr>
          <a:xfrm>
            <a:off x="390079" y="1803648"/>
            <a:ext cx="6364188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438"/>
              </a:lnSpc>
              <a:buNone/>
            </a:pPr>
            <a:r>
              <a:rPr lang="en-US" sz="1875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daily supplement that prevents d dental disease and</a:t>
            </a:r>
            <a:endParaRPr lang="en-US" sz="1875" dirty="0"/>
          </a:p>
          <a:p>
            <a:pPr marL="0" indent="0" algn="l">
              <a:lnSpc>
                <a:spcPts val="2438"/>
              </a:lnSpc>
              <a:buNone/>
            </a:pPr>
            <a:r>
              <a:rPr lang="en-US" sz="1875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delivers visible coat benefits — no brushing required.</a:t>
            </a:r>
            <a:endParaRPr lang="en-US" sz="1875" dirty="0"/>
          </a:p>
        </p:txBody>
      </p:sp>
      <p:sp>
        <p:nvSpPr>
          <p:cNvPr id="15" name="SK-4-text-14"/>
          <p:cNvSpPr/>
          <p:nvPr/>
        </p:nvSpPr>
        <p:spPr>
          <a:xfrm>
            <a:off x="828973" y="4341019"/>
            <a:ext cx="587502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Compliance Whitespace</a:t>
            </a:r>
            <a:endParaRPr lang="en-US" sz="1800" dirty="0"/>
          </a:p>
        </p:txBody>
      </p:sp>
      <p:sp>
        <p:nvSpPr>
          <p:cNvPr id="16" name="SK-4-text-15"/>
          <p:cNvSpPr/>
          <p:nvPr/>
        </p:nvSpPr>
        <p:spPr>
          <a:xfrm>
            <a:off x="816769" y="4766221"/>
            <a:ext cx="2718792" cy="13440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24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oral-care products require</a:t>
            </a:r>
            <a:endParaRPr lang="en-US" sz="1425" dirty="0"/>
          </a:p>
          <a:p>
            <a:pPr marL="0" indent="0" algn="l">
              <a:lnSpc>
                <a:spcPts val="1924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effort. A tasteless powder added</a:t>
            </a:r>
            <a:endParaRPr lang="en-US" sz="1425" dirty="0"/>
          </a:p>
          <a:p>
            <a:pPr marL="0" indent="0" algn="l">
              <a:lnSpc>
                <a:spcPts val="1924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 food removes the friction —</a:t>
            </a:r>
            <a:endParaRPr lang="en-US" sz="1425" dirty="0"/>
          </a:p>
          <a:p>
            <a:pPr marL="0" indent="0" algn="l">
              <a:lnSpc>
                <a:spcPts val="1924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meeting owners where they</a:t>
            </a:r>
            <a:endParaRPr lang="en-US" sz="1425" dirty="0"/>
          </a:p>
          <a:p>
            <a:pPr marL="0" indent="0" algn="l">
              <a:lnSpc>
                <a:spcPts val="1924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already are.</a:t>
            </a:r>
            <a:endParaRPr lang="en-US" sz="1425" dirty="0"/>
          </a:p>
        </p:txBody>
      </p:sp>
      <p:sp>
        <p:nvSpPr>
          <p:cNvPr id="17" name="SK-4-text-16"/>
          <p:cNvSpPr/>
          <p:nvPr/>
        </p:nvSpPr>
        <p:spPr>
          <a:xfrm>
            <a:off x="4645075" y="4341019"/>
            <a:ext cx="642366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DTC &amp; Subscription Edge</a:t>
            </a:r>
            <a:endParaRPr lang="en-US" sz="1800" dirty="0"/>
          </a:p>
        </p:txBody>
      </p:sp>
      <p:sp>
        <p:nvSpPr>
          <p:cNvPr id="18" name="SK-4-text-17"/>
          <p:cNvSpPr/>
          <p:nvPr/>
        </p:nvSpPr>
        <p:spPr>
          <a:xfrm>
            <a:off x="4632871" y="4766221"/>
            <a:ext cx="2913757" cy="13440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24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Online channels drove 36.7% of</a:t>
            </a:r>
            <a:endParaRPr lang="en-US" sz="1425" dirty="0"/>
          </a:p>
          <a:p>
            <a:pPr marL="0" indent="0" algn="l">
              <a:lnSpc>
                <a:spcPts val="1924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pet oral care sales in 2025.</a:t>
            </a:r>
            <a:endParaRPr lang="en-US" sz="1425" dirty="0"/>
          </a:p>
          <a:p>
            <a:pPr marL="0" indent="0" algn="l">
              <a:lnSpc>
                <a:spcPts val="1924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Subscription boxes are growing</a:t>
            </a:r>
            <a:endParaRPr lang="en-US" sz="1425" dirty="0"/>
          </a:p>
          <a:p>
            <a:pPr marL="0" indent="0" algn="l">
              <a:lnSpc>
                <a:spcPts val="1924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fast. The 90-serving format is built</a:t>
            </a:r>
            <a:endParaRPr lang="en-US" sz="1425" dirty="0"/>
          </a:p>
          <a:p>
            <a:pPr marL="0" indent="0" algn="l">
              <a:lnSpc>
                <a:spcPts val="1924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repeat purchase.</a:t>
            </a:r>
            <a:endParaRPr lang="en-US" sz="1425" dirty="0"/>
          </a:p>
        </p:txBody>
      </p:sp>
      <p:sp>
        <p:nvSpPr>
          <p:cNvPr id="19" name="SK-4-text-18"/>
          <p:cNvSpPr/>
          <p:nvPr/>
        </p:nvSpPr>
        <p:spPr>
          <a:xfrm>
            <a:off x="8375898" y="4341019"/>
            <a:ext cx="3816102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Multi-Benefit Wellness Story</a:t>
            </a:r>
            <a:endParaRPr lang="en-US" sz="1800" dirty="0"/>
          </a:p>
        </p:txBody>
      </p:sp>
      <p:sp>
        <p:nvSpPr>
          <p:cNvPr id="20" name="SK-4-text-19"/>
          <p:cNvSpPr/>
          <p:nvPr/>
        </p:nvSpPr>
        <p:spPr>
          <a:xfrm>
            <a:off x="8461177" y="4766221"/>
            <a:ext cx="2816275" cy="13440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24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Dental health + skin &amp; coat in one</a:t>
            </a:r>
            <a:endParaRPr lang="en-US" sz="1425" dirty="0"/>
          </a:p>
          <a:p>
            <a:pPr marL="0" indent="0" algn="l">
              <a:lnSpc>
                <a:spcPts val="1924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daily scoop. Preventive care</a:t>
            </a:r>
            <a:endParaRPr lang="en-US" sz="1425" dirty="0"/>
          </a:p>
          <a:p>
            <a:pPr marL="0" indent="0" algn="l">
              <a:lnSpc>
                <a:spcPts val="1924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spending is rising. Multi-benefit</a:t>
            </a:r>
            <a:endParaRPr lang="en-US" sz="1425" dirty="0"/>
          </a:p>
          <a:p>
            <a:pPr marL="0" indent="0" algn="l">
              <a:lnSpc>
                <a:spcPts val="1924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products earn shelf space and</a:t>
            </a:r>
            <a:endParaRPr lang="en-US" sz="1425" dirty="0"/>
          </a:p>
          <a:p>
            <a:pPr marL="0" indent="0" algn="l">
              <a:lnSpc>
                <a:spcPts val="1924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owner loyalty.</a:t>
            </a:r>
            <a:endParaRPr lang="en-US" sz="1425" dirty="0"/>
          </a:p>
        </p:txBody>
      </p:sp>
      <p:sp>
        <p:nvSpPr>
          <p:cNvPr id="21" name="SK-4-text-20"/>
          <p:cNvSpPr/>
          <p:nvPr/>
        </p:nvSpPr>
        <p:spPr>
          <a:xfrm>
            <a:off x="2973288" y="6494413"/>
            <a:ext cx="623307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75" dirty="0">
                <a:solidFill>
                  <a:srgbClr val="77777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Sources: Mordor Intelligence · Fortune Business Insights · AVMA · Proteith.com — accessed July 2026</a:t>
            </a:r>
            <a:endParaRPr lang="en-US" sz="975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A11C220-8E97-9692-BAAC-74992B38E7B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54948" y="69800"/>
            <a:ext cx="3898176" cy="295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0701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77" y="29452"/>
            <a:ext cx="12072264" cy="6790648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199977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628" y="29452"/>
            <a:ext cx="12028371" cy="2165019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194471"/>
            <a:ext cx="12192000" cy="96009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098" y="3415159"/>
            <a:ext cx="2694384" cy="2516832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561" y="3415159"/>
            <a:ext cx="2621161" cy="34230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1780" y="3497461"/>
            <a:ext cx="2694384" cy="2434530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28392" y="3497461"/>
            <a:ext cx="2621161" cy="34230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32463" y="3470077"/>
            <a:ext cx="2694384" cy="2461915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9075" y="3470077"/>
            <a:ext cx="2621161" cy="34230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73294" y="3449389"/>
            <a:ext cx="2694384" cy="2489448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09757" y="3442692"/>
            <a:ext cx="2621161" cy="34230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99898" y="3627834"/>
            <a:ext cx="804565" cy="870942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85992" y="3655219"/>
            <a:ext cx="963067" cy="843409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096494" y="3682603"/>
            <a:ext cx="1048494" cy="795486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53294" y="3586609"/>
            <a:ext cx="889992" cy="925711"/>
          </a:xfrm>
          <a:prstGeom prst="rect">
            <a:avLst/>
          </a:prstGeom>
        </p:spPr>
      </p:pic>
      <p:sp>
        <p:nvSpPr>
          <p:cNvPr id="18" name="SK-13-text-17"/>
          <p:cNvSpPr/>
          <p:nvPr/>
        </p:nvSpPr>
        <p:spPr>
          <a:xfrm>
            <a:off x="219373" y="329059"/>
            <a:ext cx="253555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PROTEITH®</a:t>
            </a:r>
            <a:endParaRPr lang="en-US" sz="1650" dirty="0"/>
          </a:p>
        </p:txBody>
      </p:sp>
      <p:sp>
        <p:nvSpPr>
          <p:cNvPr id="19" name="SK-13-text-18"/>
          <p:cNvSpPr/>
          <p:nvPr/>
        </p:nvSpPr>
        <p:spPr>
          <a:xfrm>
            <a:off x="1648718" y="843409"/>
            <a:ext cx="9040713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7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Pre-Seed / Seed Investment Round</a:t>
            </a:r>
            <a:endParaRPr lang="en-US" sz="3750" dirty="0"/>
          </a:p>
        </p:txBody>
      </p:sp>
      <p:sp>
        <p:nvSpPr>
          <p:cNvPr id="20" name="SK-13-text-19"/>
          <p:cNvSpPr/>
          <p:nvPr/>
        </p:nvSpPr>
        <p:spPr>
          <a:xfrm>
            <a:off x="2391221" y="1529209"/>
            <a:ext cx="747013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90B86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Pioneering Oral Care and Vitamin Supplements </a:t>
            </a:r>
          </a:p>
          <a:p>
            <a:pPr marL="0" indent="0" algn="ctr">
              <a:buNone/>
            </a:pPr>
            <a:r>
              <a:rPr lang="en-US" sz="2250" b="1" dirty="0">
                <a:solidFill>
                  <a:srgbClr val="90B86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Humans and Pets as Systemic Health Delivery</a:t>
            </a:r>
            <a:endParaRPr lang="en-US" sz="2250" dirty="0"/>
          </a:p>
        </p:txBody>
      </p:sp>
      <p:sp>
        <p:nvSpPr>
          <p:cNvPr id="21" name="SK-13-text-20"/>
          <p:cNvSpPr/>
          <p:nvPr/>
        </p:nvSpPr>
        <p:spPr>
          <a:xfrm>
            <a:off x="1760488" y="2599134"/>
            <a:ext cx="149453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650" b="1" dirty="0">
                <a:solidFill>
                  <a:srgbClr val="4A5D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Target Raise</a:t>
            </a:r>
            <a:endParaRPr lang="en-US" sz="1650" dirty="0"/>
          </a:p>
        </p:txBody>
      </p:sp>
      <p:sp>
        <p:nvSpPr>
          <p:cNvPr id="22" name="SK-13-text-21"/>
          <p:cNvSpPr/>
          <p:nvPr/>
        </p:nvSpPr>
        <p:spPr>
          <a:xfrm>
            <a:off x="3744813" y="2345382"/>
            <a:ext cx="4568130" cy="761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570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$5,000,000</a:t>
            </a:r>
            <a:endParaRPr lang="en-US" sz="5700" dirty="0"/>
          </a:p>
        </p:txBody>
      </p:sp>
      <p:sp>
        <p:nvSpPr>
          <p:cNvPr id="23" name="SK-13-text-22"/>
          <p:cNvSpPr/>
          <p:nvPr/>
        </p:nvSpPr>
        <p:spPr>
          <a:xfrm>
            <a:off x="8778180" y="2592288"/>
            <a:ext cx="341382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4A5D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Pre-Seed / Seed Stage</a:t>
            </a:r>
            <a:endParaRPr lang="en-US" sz="1650" dirty="0"/>
          </a:p>
        </p:txBody>
      </p:sp>
      <p:sp>
        <p:nvSpPr>
          <p:cNvPr id="24" name="SK-13-text-23"/>
          <p:cNvSpPr/>
          <p:nvPr/>
        </p:nvSpPr>
        <p:spPr>
          <a:xfrm>
            <a:off x="987475" y="4649688"/>
            <a:ext cx="1584871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Manufacturing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Scale-Up</a:t>
            </a:r>
            <a:endParaRPr lang="en-US" sz="1650" dirty="0"/>
          </a:p>
        </p:txBody>
      </p:sp>
      <p:sp>
        <p:nvSpPr>
          <p:cNvPr id="25" name="SK-13-text-24"/>
          <p:cNvSpPr/>
          <p:nvPr/>
        </p:nvSpPr>
        <p:spPr>
          <a:xfrm>
            <a:off x="975271" y="5321796"/>
            <a:ext cx="160927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Inventory build &amp;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production capacity</a:t>
            </a:r>
            <a:endParaRPr lang="en-US" sz="1200" dirty="0"/>
          </a:p>
        </p:txBody>
      </p:sp>
      <p:sp>
        <p:nvSpPr>
          <p:cNvPr id="26" name="SK-13-text-25"/>
          <p:cNvSpPr/>
          <p:nvPr/>
        </p:nvSpPr>
        <p:spPr>
          <a:xfrm>
            <a:off x="3974455" y="4663380"/>
            <a:ext cx="123125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Customer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Acquisition</a:t>
            </a:r>
            <a:endParaRPr lang="en-US" sz="1650" dirty="0"/>
          </a:p>
        </p:txBody>
      </p:sp>
      <p:sp>
        <p:nvSpPr>
          <p:cNvPr id="27" name="SK-13-text-26"/>
          <p:cNvSpPr/>
          <p:nvPr/>
        </p:nvSpPr>
        <p:spPr>
          <a:xfrm>
            <a:off x="3852565" y="5321796"/>
            <a:ext cx="1487388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Digital marketing &amp;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DTC and B2B growth</a:t>
            </a:r>
            <a:endParaRPr lang="en-US" sz="1200" dirty="0"/>
          </a:p>
        </p:txBody>
      </p:sp>
      <p:sp>
        <p:nvSpPr>
          <p:cNvPr id="28" name="SK-13-text-27"/>
          <p:cNvSpPr/>
          <p:nvPr/>
        </p:nvSpPr>
        <p:spPr>
          <a:xfrm>
            <a:off x="6705600" y="4649688"/>
            <a:ext cx="1462980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Retail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Development</a:t>
            </a:r>
            <a:endParaRPr lang="en-US" sz="1650" dirty="0"/>
          </a:p>
        </p:txBody>
      </p:sp>
      <p:sp>
        <p:nvSpPr>
          <p:cNvPr id="29" name="SK-13-text-28"/>
          <p:cNvSpPr/>
          <p:nvPr/>
        </p:nvSpPr>
        <p:spPr>
          <a:xfrm>
            <a:off x="6766471" y="5321796"/>
            <a:ext cx="137755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Natural grocery &amp;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Amazon entry</a:t>
            </a:r>
            <a:endParaRPr lang="en-US" sz="1200" dirty="0"/>
          </a:p>
        </p:txBody>
      </p:sp>
      <p:sp>
        <p:nvSpPr>
          <p:cNvPr id="30" name="SK-13-text-29"/>
          <p:cNvSpPr/>
          <p:nvPr/>
        </p:nvSpPr>
        <p:spPr>
          <a:xfrm>
            <a:off x="9314557" y="4649688"/>
            <a:ext cx="1914079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Expansion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&amp; Team</a:t>
            </a:r>
            <a:endParaRPr lang="en-US" sz="1650" dirty="0"/>
          </a:p>
        </p:txBody>
      </p:sp>
      <p:sp>
        <p:nvSpPr>
          <p:cNvPr id="31" name="SK-13-text-30"/>
          <p:cNvSpPr/>
          <p:nvPr/>
        </p:nvSpPr>
        <p:spPr>
          <a:xfrm>
            <a:off x="9838879" y="5321796"/>
            <a:ext cx="877788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Study PR +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hires</a:t>
            </a:r>
            <a:endParaRPr lang="en-US" sz="1200" dirty="0"/>
          </a:p>
        </p:txBody>
      </p:sp>
      <p:sp>
        <p:nvSpPr>
          <p:cNvPr id="32" name="SK-13-text-31"/>
          <p:cNvSpPr/>
          <p:nvPr/>
        </p:nvSpPr>
        <p:spPr>
          <a:xfrm>
            <a:off x="438894" y="6322963"/>
            <a:ext cx="1175310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proteith.com • customer.care@proteith.com • Columbus, Ohio 43215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1B27D-42B3-213D-4E36-F0B945CE0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K-1-img-2" descr="preencoded.png">
            <a:extLst>
              <a:ext uri="{FF2B5EF4-FFF2-40B4-BE49-F238E27FC236}">
                <a16:creationId xmlns:a16="http://schemas.microsoft.com/office/drawing/2014/main" id="{957B694B-A408-06A0-7BEA-CA600F1B7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65" y="4786759"/>
            <a:ext cx="1292275" cy="925711"/>
          </a:xfrm>
          <a:prstGeom prst="rect">
            <a:avLst/>
          </a:prstGeom>
        </p:spPr>
      </p:pic>
      <p:pic>
        <p:nvPicPr>
          <p:cNvPr id="4" name="SK-1-img-3" descr="preencoded.png">
            <a:extLst>
              <a:ext uri="{FF2B5EF4-FFF2-40B4-BE49-F238E27FC236}">
                <a16:creationId xmlns:a16="http://schemas.microsoft.com/office/drawing/2014/main" id="{FFF82991-1E8B-D221-CAA1-4871BDFCA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4784" y="4786759"/>
            <a:ext cx="1341090" cy="925711"/>
          </a:xfrm>
          <a:prstGeom prst="rect">
            <a:avLst/>
          </a:prstGeom>
        </p:spPr>
      </p:pic>
      <p:pic>
        <p:nvPicPr>
          <p:cNvPr id="5" name="SK-1-img-4" descr="preencoded.png">
            <a:extLst>
              <a:ext uri="{FF2B5EF4-FFF2-40B4-BE49-F238E27FC236}">
                <a16:creationId xmlns:a16="http://schemas.microsoft.com/office/drawing/2014/main" id="{CA465EA9-536A-57B2-B094-C3AA45B1D1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0988" y="4793605"/>
            <a:ext cx="1877467" cy="918865"/>
          </a:xfrm>
          <a:prstGeom prst="rect">
            <a:avLst/>
          </a:prstGeom>
        </p:spPr>
      </p:pic>
      <p:sp>
        <p:nvSpPr>
          <p:cNvPr id="8" name="SK-1-text-7">
            <a:extLst>
              <a:ext uri="{FF2B5EF4-FFF2-40B4-BE49-F238E27FC236}">
                <a16:creationId xmlns:a16="http://schemas.microsoft.com/office/drawing/2014/main" id="{1D32FB5B-53E7-132B-7E18-27FF116FFF76}"/>
              </a:ext>
            </a:extLst>
          </p:cNvPr>
          <p:cNvSpPr/>
          <p:nvPr/>
        </p:nvSpPr>
        <p:spPr>
          <a:xfrm>
            <a:off x="475357" y="932557"/>
            <a:ext cx="6953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ORAL HYGIENE · PROTEIN · ENERGY</a:t>
            </a:r>
            <a:endParaRPr lang="en-US" sz="1500" dirty="0"/>
          </a:p>
        </p:txBody>
      </p:sp>
      <p:sp>
        <p:nvSpPr>
          <p:cNvPr id="9" name="SK-1-text-8">
            <a:extLst>
              <a:ext uri="{FF2B5EF4-FFF2-40B4-BE49-F238E27FC236}">
                <a16:creationId xmlns:a16="http://schemas.microsoft.com/office/drawing/2014/main" id="{31A85172-4598-4431-1662-227875B7E5DC}"/>
              </a:ext>
            </a:extLst>
          </p:cNvPr>
          <p:cNvSpPr/>
          <p:nvPr/>
        </p:nvSpPr>
        <p:spPr>
          <a:xfrm>
            <a:off x="487561" y="1481287"/>
            <a:ext cx="5327898" cy="6651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455"/>
              </a:lnSpc>
              <a:buNone/>
            </a:pPr>
            <a:r>
              <a:rPr lang="en-US" sz="40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PROTEITH™</a:t>
            </a:r>
            <a:endParaRPr lang="en-US" sz="4050" dirty="0"/>
          </a:p>
        </p:txBody>
      </p:sp>
      <p:sp>
        <p:nvSpPr>
          <p:cNvPr id="10" name="SK-1-text-9">
            <a:extLst>
              <a:ext uri="{FF2B5EF4-FFF2-40B4-BE49-F238E27FC236}">
                <a16:creationId xmlns:a16="http://schemas.microsoft.com/office/drawing/2014/main" id="{CB518887-61E5-7610-23D3-F6477FB8A405}"/>
              </a:ext>
            </a:extLst>
          </p:cNvPr>
          <p:cNvSpPr/>
          <p:nvPr/>
        </p:nvSpPr>
        <p:spPr>
          <a:xfrm>
            <a:off x="487561" y="2362498"/>
            <a:ext cx="5282784" cy="12138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b="1" dirty="0">
                <a:solidFill>
                  <a:schemeClr val="bg2">
                    <a:lumMod val="50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Used as a “stand alone” energy supplement </a:t>
            </a:r>
          </a:p>
          <a:p>
            <a:pPr marL="0" indent="0" algn="l">
              <a:lnSpc>
                <a:spcPts val="2310"/>
              </a:lnSpc>
              <a:buNone/>
            </a:pPr>
            <a:r>
              <a:rPr lang="en-US" sz="1650" b="1" dirty="0">
                <a:solidFill>
                  <a:schemeClr val="bg2">
                    <a:lumMod val="50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only ½ to 1 gram is needed for significant energy</a:t>
            </a:r>
          </a:p>
          <a:p>
            <a:pPr marL="0" indent="0" algn="l">
              <a:lnSpc>
                <a:spcPts val="2310"/>
              </a:lnSpc>
              <a:buNone/>
            </a:pPr>
            <a:r>
              <a:rPr lang="en-US" sz="1650" b="1" dirty="0">
                <a:solidFill>
                  <a:schemeClr val="bg2">
                    <a:lumMod val="50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boost as PROTEITH uses no fillers. Pure complete </a:t>
            </a:r>
          </a:p>
          <a:p>
            <a:pPr marL="0" indent="0" algn="l">
              <a:lnSpc>
                <a:spcPts val="2310"/>
              </a:lnSpc>
              <a:buNone/>
            </a:pPr>
            <a:r>
              <a:rPr lang="en-US" sz="1650" b="1" dirty="0">
                <a:solidFill>
                  <a:schemeClr val="bg2">
                    <a:lumMod val="50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plant Proteins and enzymes.</a:t>
            </a:r>
            <a:endParaRPr lang="en-US" sz="165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SK-1-text-10">
            <a:extLst>
              <a:ext uri="{FF2B5EF4-FFF2-40B4-BE49-F238E27FC236}">
                <a16:creationId xmlns:a16="http://schemas.microsoft.com/office/drawing/2014/main" id="{B84E6424-2A3E-12B6-C69C-73E66059128D}"/>
              </a:ext>
            </a:extLst>
          </p:cNvPr>
          <p:cNvSpPr/>
          <p:nvPr/>
        </p:nvSpPr>
        <p:spPr>
          <a:xfrm>
            <a:off x="672703" y="4910286"/>
            <a:ext cx="860971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$14</a:t>
            </a:r>
            <a:endParaRPr lang="en-US" sz="3000" dirty="0"/>
          </a:p>
        </p:txBody>
      </p:sp>
      <p:sp>
        <p:nvSpPr>
          <p:cNvPr id="12" name="SK-1-text-11">
            <a:extLst>
              <a:ext uri="{FF2B5EF4-FFF2-40B4-BE49-F238E27FC236}">
                <a16:creationId xmlns:a16="http://schemas.microsoft.com/office/drawing/2014/main" id="{4FBD79C2-7164-07FF-5641-AC931EF6960F}"/>
              </a:ext>
            </a:extLst>
          </p:cNvPr>
          <p:cNvSpPr/>
          <p:nvPr/>
        </p:nvSpPr>
        <p:spPr>
          <a:xfrm>
            <a:off x="737295" y="5404098"/>
            <a:ext cx="79280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 packet</a:t>
            </a:r>
            <a:endParaRPr lang="en-US" sz="1350" dirty="0"/>
          </a:p>
        </p:txBody>
      </p:sp>
      <p:sp>
        <p:nvSpPr>
          <p:cNvPr id="13" name="SK-1-text-12">
            <a:extLst>
              <a:ext uri="{FF2B5EF4-FFF2-40B4-BE49-F238E27FC236}">
                <a16:creationId xmlns:a16="http://schemas.microsoft.com/office/drawing/2014/main" id="{70B99B12-511B-29B7-4421-8165A5954561}"/>
              </a:ext>
            </a:extLst>
          </p:cNvPr>
          <p:cNvSpPr/>
          <p:nvPr/>
        </p:nvSpPr>
        <p:spPr>
          <a:xfrm>
            <a:off x="2355205" y="4930825"/>
            <a:ext cx="678061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60</a:t>
            </a:r>
            <a:endParaRPr lang="en-US" sz="3000" dirty="0"/>
          </a:p>
        </p:txBody>
      </p:sp>
      <p:sp>
        <p:nvSpPr>
          <p:cNvPr id="14" name="SK-1-text-13">
            <a:extLst>
              <a:ext uri="{FF2B5EF4-FFF2-40B4-BE49-F238E27FC236}">
                <a16:creationId xmlns:a16="http://schemas.microsoft.com/office/drawing/2014/main" id="{2E13C86E-34CD-0E51-4120-E05C8CD017EF}"/>
              </a:ext>
            </a:extLst>
          </p:cNvPr>
          <p:cNvSpPr/>
          <p:nvPr/>
        </p:nvSpPr>
        <p:spPr>
          <a:xfrm>
            <a:off x="2468612" y="5431482"/>
            <a:ext cx="46360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uses</a:t>
            </a:r>
            <a:endParaRPr lang="en-US" sz="1350" dirty="0"/>
          </a:p>
        </p:txBody>
      </p:sp>
      <p:sp>
        <p:nvSpPr>
          <p:cNvPr id="15" name="SK-1-text-14">
            <a:extLst>
              <a:ext uri="{FF2B5EF4-FFF2-40B4-BE49-F238E27FC236}">
                <a16:creationId xmlns:a16="http://schemas.microsoft.com/office/drawing/2014/main" id="{24A359E8-7916-447A-56E0-4555D85F0559}"/>
              </a:ext>
            </a:extLst>
          </p:cNvPr>
          <p:cNvSpPr/>
          <p:nvPr/>
        </p:nvSpPr>
        <p:spPr>
          <a:xfrm>
            <a:off x="4208413" y="4910286"/>
            <a:ext cx="65365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$5</a:t>
            </a:r>
            <a:endParaRPr lang="en-US" sz="3000" dirty="0"/>
          </a:p>
        </p:txBody>
      </p:sp>
      <p:sp>
        <p:nvSpPr>
          <p:cNvPr id="16" name="SK-1-text-15">
            <a:extLst>
              <a:ext uri="{FF2B5EF4-FFF2-40B4-BE49-F238E27FC236}">
                <a16:creationId xmlns:a16="http://schemas.microsoft.com/office/drawing/2014/main" id="{558213C6-E476-8329-CE37-3304C2A8C176}"/>
              </a:ext>
            </a:extLst>
          </p:cNvPr>
          <p:cNvSpPr/>
          <p:nvPr/>
        </p:nvSpPr>
        <p:spPr>
          <a:xfrm>
            <a:off x="3748832" y="5404098"/>
            <a:ext cx="16217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manufacturing cost</a:t>
            </a:r>
            <a:endParaRPr lang="en-US" sz="1350" dirty="0"/>
          </a:p>
        </p:txBody>
      </p:sp>
      <p:sp>
        <p:nvSpPr>
          <p:cNvPr id="17" name="SK-1-text-16">
            <a:extLst>
              <a:ext uri="{FF2B5EF4-FFF2-40B4-BE49-F238E27FC236}">
                <a16:creationId xmlns:a16="http://schemas.microsoft.com/office/drawing/2014/main" id="{7171E164-4C57-95A0-478D-7EF7FACFE829}"/>
              </a:ext>
            </a:extLst>
          </p:cNvPr>
          <p:cNvSpPr/>
          <p:nvPr/>
        </p:nvSpPr>
        <p:spPr>
          <a:xfrm>
            <a:off x="475357" y="6007596"/>
            <a:ext cx="1171664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Investor-style concise deck · Market benchmark and ten-year forecast</a:t>
            </a:r>
            <a:endParaRPr lang="en-US" sz="1200" dirty="0"/>
          </a:p>
        </p:txBody>
      </p:sp>
      <p:sp>
        <p:nvSpPr>
          <p:cNvPr id="20" name="SK-1-text-19">
            <a:extLst>
              <a:ext uri="{FF2B5EF4-FFF2-40B4-BE49-F238E27FC236}">
                <a16:creationId xmlns:a16="http://schemas.microsoft.com/office/drawing/2014/main" id="{72986DDF-14E8-6881-779C-66B6EEC02309}"/>
              </a:ext>
            </a:extLst>
          </p:cNvPr>
          <p:cNvSpPr/>
          <p:nvPr/>
        </p:nvSpPr>
        <p:spPr>
          <a:xfrm>
            <a:off x="8630319" y="4666729"/>
            <a:ext cx="2063353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PROTEIN · ENERGY · ORAL CARE</a:t>
            </a:r>
            <a:endParaRPr lang="en-US" sz="900" dirty="0"/>
          </a:p>
        </p:txBody>
      </p:sp>
      <p:sp>
        <p:nvSpPr>
          <p:cNvPr id="21" name="SK-1-text-20">
            <a:extLst>
              <a:ext uri="{FF2B5EF4-FFF2-40B4-BE49-F238E27FC236}">
                <a16:creationId xmlns:a16="http://schemas.microsoft.com/office/drawing/2014/main" id="{0D12D081-DBC3-2AD0-37BE-E5DD62290215}"/>
              </a:ext>
            </a:extLst>
          </p:cNvPr>
          <p:cNvSpPr/>
          <p:nvPr/>
        </p:nvSpPr>
        <p:spPr>
          <a:xfrm>
            <a:off x="8922990" y="4224486"/>
            <a:ext cx="1490365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CLEAN INGREDIENTS</a:t>
            </a:r>
            <a:endParaRPr lang="en-US" sz="975" dirty="0"/>
          </a:p>
        </p:txBody>
      </p:sp>
      <p:sp>
        <p:nvSpPr>
          <p:cNvPr id="22" name="SK-1-text-21">
            <a:extLst>
              <a:ext uri="{FF2B5EF4-FFF2-40B4-BE49-F238E27FC236}">
                <a16:creationId xmlns:a16="http://schemas.microsoft.com/office/drawing/2014/main" id="{59B284BE-2EBB-CA2A-01B0-0A106F62DF07}"/>
              </a:ext>
            </a:extLst>
          </p:cNvPr>
          <p:cNvSpPr/>
          <p:nvPr/>
        </p:nvSpPr>
        <p:spPr>
          <a:xfrm>
            <a:off x="9020473" y="4416475"/>
            <a:ext cx="1283196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DAILY NUTRITION</a:t>
            </a:r>
            <a:endParaRPr lang="en-US" sz="975" dirty="0"/>
          </a:p>
        </p:txBody>
      </p:sp>
      <p:sp>
        <p:nvSpPr>
          <p:cNvPr id="23" name="SK-1-text-22">
            <a:extLst>
              <a:ext uri="{FF2B5EF4-FFF2-40B4-BE49-F238E27FC236}">
                <a16:creationId xmlns:a16="http://schemas.microsoft.com/office/drawing/2014/main" id="{37DFC9F4-C1E7-3149-293B-CA62F4CCDC7D}"/>
              </a:ext>
            </a:extLst>
          </p:cNvPr>
          <p:cNvSpPr/>
          <p:nvPr/>
        </p:nvSpPr>
        <p:spPr>
          <a:xfrm>
            <a:off x="9081492" y="4601617"/>
            <a:ext cx="1161157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HEALTHY SMILE</a:t>
            </a:r>
            <a:endParaRPr lang="en-US" sz="975" dirty="0"/>
          </a:p>
        </p:txBody>
      </p:sp>
      <p:sp>
        <p:nvSpPr>
          <p:cNvPr id="24" name="SK-1-text-23">
            <a:extLst>
              <a:ext uri="{FF2B5EF4-FFF2-40B4-BE49-F238E27FC236}">
                <a16:creationId xmlns:a16="http://schemas.microsoft.com/office/drawing/2014/main" id="{A13775A1-D79C-1B12-5AEA-8E977FCDC239}"/>
              </a:ext>
            </a:extLst>
          </p:cNvPr>
          <p:cNvSpPr/>
          <p:nvPr/>
        </p:nvSpPr>
        <p:spPr>
          <a:xfrm>
            <a:off x="9117955" y="5019973"/>
            <a:ext cx="1161306" cy="958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DIETARY SUPPLEMENT</a:t>
            </a:r>
            <a:endParaRPr lang="en-US" sz="1100" b="1" dirty="0"/>
          </a:p>
        </p:txBody>
      </p:sp>
      <p:sp>
        <p:nvSpPr>
          <p:cNvPr id="25" name="SK-1-text-24">
            <a:extLst>
              <a:ext uri="{FF2B5EF4-FFF2-40B4-BE49-F238E27FC236}">
                <a16:creationId xmlns:a16="http://schemas.microsoft.com/office/drawing/2014/main" id="{91C75FF9-9E50-E426-5ABF-BE33225B0398}"/>
              </a:ext>
            </a:extLst>
          </p:cNvPr>
          <p:cNvSpPr/>
          <p:nvPr/>
        </p:nvSpPr>
        <p:spPr>
          <a:xfrm>
            <a:off x="9117955" y="5177730"/>
            <a:ext cx="1088082" cy="1165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NET WT. 45g (1.59 OZ)</a:t>
            </a:r>
            <a:endParaRPr lang="en-US" sz="750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9999426-082E-5298-5640-3246D019B1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2564" y="1078029"/>
            <a:ext cx="5779194" cy="385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694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1961" y="0"/>
            <a:ext cx="316989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671" y="370284"/>
            <a:ext cx="85279" cy="411361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84" y="1970336"/>
            <a:ext cx="4937671" cy="952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84" y="2457152"/>
            <a:ext cx="4937671" cy="9525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671" y="4018657"/>
            <a:ext cx="36463" cy="370284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690" y="5723632"/>
            <a:ext cx="1450777" cy="1905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51984" y="1392138"/>
            <a:ext cx="5376565" cy="1810494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17655" y="2306241"/>
            <a:ext cx="4669482" cy="9525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51984" y="3326011"/>
            <a:ext cx="5376565" cy="877788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51984" y="4295180"/>
            <a:ext cx="5376565" cy="1072604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51984" y="5452021"/>
            <a:ext cx="5376565" cy="816025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3451" y="3278088"/>
            <a:ext cx="5547271" cy="3319165"/>
          </a:xfrm>
          <a:prstGeom prst="rect">
            <a:avLst/>
          </a:prstGeom>
        </p:spPr>
      </p:pic>
      <p:sp>
        <p:nvSpPr>
          <p:cNvPr id="15" name="SK-2-text-14"/>
          <p:cNvSpPr/>
          <p:nvPr/>
        </p:nvSpPr>
        <p:spPr>
          <a:xfrm>
            <a:off x="548580" y="418207"/>
            <a:ext cx="1164342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Product Overview and Unit Economics</a:t>
            </a:r>
            <a:endParaRPr lang="en-US" sz="2550" dirty="0"/>
          </a:p>
        </p:txBody>
      </p:sp>
      <p:sp>
        <p:nvSpPr>
          <p:cNvPr id="16" name="SK-2-text-15"/>
          <p:cNvSpPr/>
          <p:nvPr/>
        </p:nvSpPr>
        <p:spPr>
          <a:xfrm>
            <a:off x="536377" y="918865"/>
            <a:ext cx="1165562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180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daily oral-hygiene habit repositioned as a protein and energy supplement moment.</a:t>
            </a:r>
            <a:endParaRPr lang="en-US" sz="1200" dirty="0"/>
          </a:p>
        </p:txBody>
      </p:sp>
      <p:sp>
        <p:nvSpPr>
          <p:cNvPr id="17" name="SK-2-text-16"/>
          <p:cNvSpPr/>
          <p:nvPr/>
        </p:nvSpPr>
        <p:spPr>
          <a:xfrm>
            <a:off x="524173" y="1618357"/>
            <a:ext cx="605218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Product: PROTEITH toothpowder</a:t>
            </a:r>
            <a:endParaRPr lang="en-US" sz="1350" dirty="0"/>
          </a:p>
        </p:txBody>
      </p:sp>
      <p:sp>
        <p:nvSpPr>
          <p:cNvPr id="18" name="SK-2-text-17"/>
          <p:cNvSpPr/>
          <p:nvPr/>
        </p:nvSpPr>
        <p:spPr>
          <a:xfrm>
            <a:off x="524173" y="2112169"/>
            <a:ext cx="1166782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Function: Oral hygiene + protein &amp; energy supplementation</a:t>
            </a:r>
            <a:endParaRPr lang="en-US" sz="1350" dirty="0"/>
          </a:p>
        </p:txBody>
      </p:sp>
      <p:sp>
        <p:nvSpPr>
          <p:cNvPr id="19" name="SK-2-text-18"/>
          <p:cNvSpPr/>
          <p:nvPr/>
        </p:nvSpPr>
        <p:spPr>
          <a:xfrm>
            <a:off x="524173" y="2605980"/>
            <a:ext cx="377949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case: Nutrition delivered during brushing,</a:t>
            </a:r>
            <a:endParaRPr lang="en-US" sz="1350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 no added preparation time</a:t>
            </a:r>
            <a:endParaRPr lang="en-US" sz="1350" dirty="0"/>
          </a:p>
        </p:txBody>
      </p:sp>
      <p:sp>
        <p:nvSpPr>
          <p:cNvPr id="20" name="SK-2-text-19"/>
          <p:cNvSpPr/>
          <p:nvPr/>
        </p:nvSpPr>
        <p:spPr>
          <a:xfrm>
            <a:off x="6632377" y="1686967"/>
            <a:ext cx="269652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Retail price</a:t>
            </a:r>
            <a:endParaRPr lang="en-US" sz="1425" dirty="0"/>
          </a:p>
        </p:txBody>
      </p:sp>
      <p:sp>
        <p:nvSpPr>
          <p:cNvPr id="21" name="SK-2-text-20"/>
          <p:cNvSpPr/>
          <p:nvPr/>
        </p:nvSpPr>
        <p:spPr>
          <a:xfrm>
            <a:off x="8964513" y="1611511"/>
            <a:ext cx="242277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2250" b="1" dirty="0">
                <a:solidFill>
                  <a:srgbClr val="21737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$14.00 / packet</a:t>
            </a:r>
            <a:endParaRPr lang="en-US" sz="2250" dirty="0"/>
          </a:p>
        </p:txBody>
      </p:sp>
      <p:sp>
        <p:nvSpPr>
          <p:cNvPr id="22" name="SK-2-text-21"/>
          <p:cNvSpPr/>
          <p:nvPr/>
        </p:nvSpPr>
        <p:spPr>
          <a:xfrm>
            <a:off x="6620173" y="2633365"/>
            <a:ext cx="182784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Servings</a:t>
            </a:r>
            <a:endParaRPr lang="en-US" sz="1425" dirty="0"/>
          </a:p>
        </p:txBody>
      </p:sp>
      <p:sp>
        <p:nvSpPr>
          <p:cNvPr id="23" name="SK-2-text-22"/>
          <p:cNvSpPr/>
          <p:nvPr/>
        </p:nvSpPr>
        <p:spPr>
          <a:xfrm>
            <a:off x="9842302" y="2592288"/>
            <a:ext cx="1227832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2250" b="1" dirty="0">
                <a:solidFill>
                  <a:srgbClr val="21737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60 uses</a:t>
            </a:r>
            <a:endParaRPr lang="en-US" sz="2250" dirty="0"/>
          </a:p>
        </p:txBody>
      </p:sp>
      <p:sp>
        <p:nvSpPr>
          <p:cNvPr id="24" name="SK-2-text-23"/>
          <p:cNvSpPr/>
          <p:nvPr/>
        </p:nvSpPr>
        <p:spPr>
          <a:xfrm>
            <a:off x="6632377" y="3634680"/>
            <a:ext cx="399954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Manufacturing cost</a:t>
            </a:r>
            <a:endParaRPr lang="en-US" sz="1425" dirty="0"/>
          </a:p>
        </p:txBody>
      </p:sp>
      <p:sp>
        <p:nvSpPr>
          <p:cNvPr id="25" name="SK-2-text-24"/>
          <p:cNvSpPr/>
          <p:nvPr/>
        </p:nvSpPr>
        <p:spPr>
          <a:xfrm>
            <a:off x="9171682" y="3538686"/>
            <a:ext cx="2215455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2250" b="1" dirty="0">
                <a:solidFill>
                  <a:srgbClr val="21737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$5.00 / packet</a:t>
            </a:r>
            <a:endParaRPr lang="en-US" sz="2250" dirty="0"/>
          </a:p>
        </p:txBody>
      </p:sp>
      <p:sp>
        <p:nvSpPr>
          <p:cNvPr id="26" name="SK-2-text-25"/>
          <p:cNvSpPr/>
          <p:nvPr/>
        </p:nvSpPr>
        <p:spPr>
          <a:xfrm>
            <a:off x="6632377" y="4725144"/>
            <a:ext cx="269652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Gross margin</a:t>
            </a:r>
            <a:endParaRPr lang="en-US" sz="1425" dirty="0"/>
          </a:p>
        </p:txBody>
      </p:sp>
      <p:sp>
        <p:nvSpPr>
          <p:cNvPr id="27" name="SK-2-text-26"/>
          <p:cNvSpPr/>
          <p:nvPr/>
        </p:nvSpPr>
        <p:spPr>
          <a:xfrm>
            <a:off x="9318873" y="4581079"/>
            <a:ext cx="2007394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4350" b="1" dirty="0">
                <a:solidFill>
                  <a:srgbClr val="21737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64.3%</a:t>
            </a:r>
            <a:endParaRPr lang="en-US" sz="4350" dirty="0"/>
          </a:p>
        </p:txBody>
      </p:sp>
      <p:sp>
        <p:nvSpPr>
          <p:cNvPr id="28" name="SK-2-text-27"/>
          <p:cNvSpPr/>
          <p:nvPr/>
        </p:nvSpPr>
        <p:spPr>
          <a:xfrm>
            <a:off x="6547098" y="5733157"/>
            <a:ext cx="564490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$14 retail - $5 manufacturing cost = $9 gross profit per packet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4056132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361" y="315660"/>
            <a:ext cx="6193482" cy="986135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69" y="1769269"/>
            <a:ext cx="3413671" cy="3593455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361" y="4281488"/>
            <a:ext cx="2840682" cy="9525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7200" y="1769269"/>
            <a:ext cx="3535561" cy="3675757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89102" y="774445"/>
            <a:ext cx="3535561" cy="157609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35388" y="4281488"/>
            <a:ext cx="2999184" cy="9525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07561" y="1769269"/>
            <a:ext cx="3413671" cy="3504307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36769" y="4281488"/>
            <a:ext cx="2804071" cy="9525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7561" y="5599509"/>
            <a:ext cx="11131153" cy="960090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65890" y="1920180"/>
            <a:ext cx="1060698" cy="905173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83882" y="1920180"/>
            <a:ext cx="963067" cy="891480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21482" y="2016175"/>
            <a:ext cx="1316682" cy="774948"/>
          </a:xfrm>
          <a:prstGeom prst="rect">
            <a:avLst/>
          </a:prstGeom>
        </p:spPr>
      </p:pic>
      <p:sp>
        <p:nvSpPr>
          <p:cNvPr id="17" name="SK-6-text-16"/>
          <p:cNvSpPr/>
          <p:nvPr/>
        </p:nvSpPr>
        <p:spPr>
          <a:xfrm>
            <a:off x="2744754" y="171656"/>
            <a:ext cx="671972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Massive Market Opportunity</a:t>
            </a:r>
            <a:endParaRPr lang="en-US" sz="3450" dirty="0"/>
          </a:p>
        </p:txBody>
      </p:sp>
      <p:sp>
        <p:nvSpPr>
          <p:cNvPr id="18" name="SK-6-text-17"/>
          <p:cNvSpPr/>
          <p:nvPr/>
        </p:nvSpPr>
        <p:spPr>
          <a:xfrm>
            <a:off x="2744754" y="1059152"/>
            <a:ext cx="6763037" cy="1923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Three converging mega-trends powering PROTEITH®'s growth</a:t>
            </a:r>
            <a:endParaRPr lang="en-US" sz="1500" dirty="0"/>
          </a:p>
        </p:txBody>
      </p:sp>
      <p:sp>
        <p:nvSpPr>
          <p:cNvPr id="19" name="SK-6-text-18"/>
          <p:cNvSpPr/>
          <p:nvPr/>
        </p:nvSpPr>
        <p:spPr>
          <a:xfrm>
            <a:off x="1213098" y="2955727"/>
            <a:ext cx="2048173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1D35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$8.1B</a:t>
            </a:r>
            <a:endParaRPr lang="en-US" sz="4800" dirty="0"/>
          </a:p>
        </p:txBody>
      </p:sp>
      <p:sp>
        <p:nvSpPr>
          <p:cNvPr id="20" name="SK-6-text-19"/>
          <p:cNvSpPr/>
          <p:nvPr/>
        </p:nvSpPr>
        <p:spPr>
          <a:xfrm>
            <a:off x="1328886" y="3723829"/>
            <a:ext cx="1816596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Natural Toothpaste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Market by 2033</a:t>
            </a:r>
            <a:endParaRPr lang="en-US" sz="1575" dirty="0"/>
          </a:p>
        </p:txBody>
      </p:sp>
      <p:sp>
        <p:nvSpPr>
          <p:cNvPr id="21" name="SK-6-text-20"/>
          <p:cNvSpPr/>
          <p:nvPr/>
        </p:nvSpPr>
        <p:spPr>
          <a:xfrm>
            <a:off x="1017836" y="4402782"/>
            <a:ext cx="24509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$3.6B in 2025 · Growing fast</a:t>
            </a:r>
            <a:endParaRPr lang="en-US" sz="1350" dirty="0"/>
          </a:p>
        </p:txBody>
      </p:sp>
      <p:sp>
        <p:nvSpPr>
          <p:cNvPr id="22" name="SK-6-text-21"/>
          <p:cNvSpPr/>
          <p:nvPr/>
        </p:nvSpPr>
        <p:spPr>
          <a:xfrm>
            <a:off x="876300" y="4917132"/>
            <a:ext cx="272176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Fluoride-free demand at all-time high</a:t>
            </a:r>
            <a:endParaRPr lang="en-US" sz="1200" dirty="0"/>
          </a:p>
        </p:txBody>
      </p:sp>
      <p:sp>
        <p:nvSpPr>
          <p:cNvPr id="23" name="SK-6-text-22"/>
          <p:cNvSpPr/>
          <p:nvPr/>
        </p:nvSpPr>
        <p:spPr>
          <a:xfrm>
            <a:off x="4797475" y="2948880"/>
            <a:ext cx="2462659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1D35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$97.1B</a:t>
            </a:r>
            <a:endParaRPr lang="en-US" sz="4800" dirty="0"/>
          </a:p>
        </p:txBody>
      </p:sp>
      <p:sp>
        <p:nvSpPr>
          <p:cNvPr id="24" name="SK-6-text-23"/>
          <p:cNvSpPr/>
          <p:nvPr/>
        </p:nvSpPr>
        <p:spPr>
          <a:xfrm>
            <a:off x="5023098" y="3723829"/>
            <a:ext cx="2023765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Dietary Supplements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Market by 2035</a:t>
            </a:r>
            <a:endParaRPr lang="en-US" sz="1575" dirty="0"/>
          </a:p>
        </p:txBody>
      </p:sp>
      <p:sp>
        <p:nvSpPr>
          <p:cNvPr id="25" name="SK-6-text-24"/>
          <p:cNvSpPr/>
          <p:nvPr/>
        </p:nvSpPr>
        <p:spPr>
          <a:xfrm>
            <a:off x="4772918" y="4395936"/>
            <a:ext cx="251192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$43.9B in 2025 · CAGR 9.9%</a:t>
            </a:r>
            <a:endParaRPr lang="en-US" sz="1350" dirty="0"/>
          </a:p>
        </p:txBody>
      </p:sp>
      <p:sp>
        <p:nvSpPr>
          <p:cNvPr id="26" name="SK-6-text-25"/>
          <p:cNvSpPr/>
          <p:nvPr/>
        </p:nvSpPr>
        <p:spPr>
          <a:xfrm>
            <a:off x="5010894" y="4855369"/>
            <a:ext cx="203596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PROTEITH® uniquely spans</a:t>
            </a:r>
            <a:endParaRPr lang="en-US" sz="1200" dirty="0"/>
          </a:p>
          <a:p>
            <a:pPr marL="0" indent="0" algn="ctr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oral care + supplements</a:t>
            </a:r>
            <a:endParaRPr lang="en-US" sz="1200" dirty="0"/>
          </a:p>
        </p:txBody>
      </p:sp>
      <p:sp>
        <p:nvSpPr>
          <p:cNvPr id="27" name="SK-6-text-26"/>
          <p:cNvSpPr/>
          <p:nvPr/>
        </p:nvSpPr>
        <p:spPr>
          <a:xfrm>
            <a:off x="8516094" y="2962573"/>
            <a:ext cx="2633365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1D35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$53.3B</a:t>
            </a:r>
            <a:endParaRPr lang="en-US" sz="4800" dirty="0"/>
          </a:p>
        </p:txBody>
      </p:sp>
      <p:sp>
        <p:nvSpPr>
          <p:cNvPr id="28" name="SK-6-text-27"/>
          <p:cNvSpPr/>
          <p:nvPr/>
        </p:nvSpPr>
        <p:spPr>
          <a:xfrm>
            <a:off x="9058573" y="3723829"/>
            <a:ext cx="1548259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Global Oral Care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TAM by 2030</a:t>
            </a:r>
            <a:endParaRPr lang="en-US" sz="1575" dirty="0"/>
          </a:p>
        </p:txBody>
      </p:sp>
      <p:sp>
        <p:nvSpPr>
          <p:cNvPr id="29" name="SK-6-text-28"/>
          <p:cNvSpPr/>
          <p:nvPr/>
        </p:nvSpPr>
        <p:spPr>
          <a:xfrm>
            <a:off x="8540204" y="4395936"/>
            <a:ext cx="256058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$37.2B in 2025 · CAGR 6.4%</a:t>
            </a:r>
            <a:endParaRPr lang="en-US" sz="1350" dirty="0"/>
          </a:p>
        </p:txBody>
      </p:sp>
      <p:sp>
        <p:nvSpPr>
          <p:cNvPr id="30" name="SK-6-text-29"/>
          <p:cNvSpPr/>
          <p:nvPr/>
        </p:nvSpPr>
        <p:spPr>
          <a:xfrm>
            <a:off x="8325594" y="4923979"/>
            <a:ext cx="298995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Tooth powder segment: $3.2B by 2034</a:t>
            </a:r>
            <a:endParaRPr lang="en-US" sz="1200" dirty="0"/>
          </a:p>
        </p:txBody>
      </p:sp>
      <p:sp>
        <p:nvSpPr>
          <p:cNvPr id="31" name="SK-6-text-30"/>
          <p:cNvSpPr/>
          <p:nvPr/>
        </p:nvSpPr>
        <p:spPr>
          <a:xfrm>
            <a:off x="1475184" y="5746998"/>
            <a:ext cx="9082980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25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PROTEITH® sits at the intersection of Natural Oral Care · Functional Nutrition ·</a:t>
            </a:r>
            <a:endParaRPr lang="en-US" sz="1875" dirty="0"/>
          </a:p>
          <a:p>
            <a:pPr marL="0" indent="0" algn="ctr">
              <a:lnSpc>
                <a:spcPts val="2625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Preventive Whole-Body Health — a category no competitor currently owns.</a:t>
            </a:r>
            <a:endParaRPr lang="en-US" sz="18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671" y="397669"/>
            <a:ext cx="97482" cy="452586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357" y="1878955"/>
            <a:ext cx="4352479" cy="3312319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082" y="3225254"/>
            <a:ext cx="3840361" cy="9525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357" y="5383411"/>
            <a:ext cx="4352479" cy="767953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26234" y="5527477"/>
            <a:ext cx="9525" cy="486817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83882" y="1131540"/>
            <a:ext cx="5425380" cy="5287417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11388" y="5575548"/>
            <a:ext cx="402282" cy="356592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4879" y="5561707"/>
            <a:ext cx="377875" cy="411361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3694" y="4553694"/>
            <a:ext cx="499765" cy="500509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3694" y="3957042"/>
            <a:ext cx="499765" cy="493663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3694" y="3367236"/>
            <a:ext cx="499765" cy="500509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4879" y="2098477"/>
            <a:ext cx="609600" cy="644575"/>
          </a:xfrm>
          <a:prstGeom prst="rect">
            <a:avLst/>
          </a:prstGeom>
        </p:spPr>
      </p:pic>
      <p:sp>
        <p:nvSpPr>
          <p:cNvPr id="16" name="SK-4-text-15"/>
          <p:cNvSpPr/>
          <p:nvPr/>
        </p:nvSpPr>
        <p:spPr>
          <a:xfrm>
            <a:off x="548580" y="418207"/>
            <a:ext cx="11620500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D3E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Market Sizing TAM SAM SOM</a:t>
            </a:r>
            <a:endParaRPr lang="en-US" sz="3000" dirty="0"/>
          </a:p>
        </p:txBody>
      </p:sp>
      <p:sp>
        <p:nvSpPr>
          <p:cNvPr id="17" name="SK-4-text-16"/>
          <p:cNvSpPr/>
          <p:nvPr/>
        </p:nvSpPr>
        <p:spPr>
          <a:xfrm>
            <a:off x="426690" y="1014859"/>
            <a:ext cx="5144988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59636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Segmentation of the market opportunity from a $185B global TAM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59636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 a targeted $130M revenue goal by Year 10.</a:t>
            </a:r>
            <a:endParaRPr lang="en-US" sz="1350" dirty="0"/>
          </a:p>
        </p:txBody>
      </p:sp>
      <p:sp>
        <p:nvSpPr>
          <p:cNvPr id="18" name="SK-4-text-17"/>
          <p:cNvSpPr/>
          <p:nvPr/>
        </p:nvSpPr>
        <p:spPr>
          <a:xfrm>
            <a:off x="1426369" y="2016175"/>
            <a:ext cx="3048000" cy="10423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D3E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small penetration of a large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D3E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convenience-format supplement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D3E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market supports a credible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D3E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Year 10 revenue path.</a:t>
            </a:r>
            <a:endParaRPr lang="en-US" sz="1350" dirty="0"/>
          </a:p>
        </p:txBody>
      </p:sp>
      <p:sp>
        <p:nvSpPr>
          <p:cNvPr id="19" name="SK-4-text-18"/>
          <p:cNvSpPr/>
          <p:nvPr/>
        </p:nvSpPr>
        <p:spPr>
          <a:xfrm>
            <a:off x="1426369" y="3435846"/>
            <a:ext cx="174337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59636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Global protein + energy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59636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powder benchmark</a:t>
            </a:r>
            <a:endParaRPr lang="en-US" sz="1275" dirty="0"/>
          </a:p>
        </p:txBody>
      </p:sp>
      <p:sp>
        <p:nvSpPr>
          <p:cNvPr id="20" name="SK-4-text-19"/>
          <p:cNvSpPr/>
          <p:nvPr/>
        </p:nvSpPr>
        <p:spPr>
          <a:xfrm>
            <a:off x="1426369" y="4025503"/>
            <a:ext cx="2084784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59636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Convenience-format daily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59636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users as serviceable market</a:t>
            </a:r>
            <a:endParaRPr lang="en-US" sz="1275" dirty="0"/>
          </a:p>
        </p:txBody>
      </p:sp>
      <p:sp>
        <p:nvSpPr>
          <p:cNvPr id="21" name="SK-4-text-20"/>
          <p:cNvSpPr/>
          <p:nvPr/>
        </p:nvSpPr>
        <p:spPr>
          <a:xfrm>
            <a:off x="1426369" y="4608463"/>
            <a:ext cx="185305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59636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Conservative obtainable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59636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share by Year 10</a:t>
            </a:r>
            <a:endParaRPr lang="en-US" sz="1275" dirty="0"/>
          </a:p>
        </p:txBody>
      </p:sp>
      <p:sp>
        <p:nvSpPr>
          <p:cNvPr id="22" name="SK-4-text-21"/>
          <p:cNvSpPr/>
          <p:nvPr/>
        </p:nvSpPr>
        <p:spPr>
          <a:xfrm>
            <a:off x="1194792" y="5541169"/>
            <a:ext cx="33832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9636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2026 starting TAM:</a:t>
            </a:r>
            <a:endParaRPr lang="en-US" sz="1050" dirty="0"/>
          </a:p>
        </p:txBody>
      </p:sp>
      <p:sp>
        <p:nvSpPr>
          <p:cNvPr id="23" name="SK-4-text-22"/>
          <p:cNvSpPr/>
          <p:nvPr/>
        </p:nvSpPr>
        <p:spPr>
          <a:xfrm>
            <a:off x="1194792" y="5733157"/>
            <a:ext cx="185166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3D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~$78B</a:t>
            </a:r>
            <a:endParaRPr lang="en-US" sz="1800" dirty="0"/>
          </a:p>
        </p:txBody>
      </p:sp>
      <p:sp>
        <p:nvSpPr>
          <p:cNvPr id="24" name="SK-4-text-23"/>
          <p:cNvSpPr/>
          <p:nvPr/>
        </p:nvSpPr>
        <p:spPr>
          <a:xfrm>
            <a:off x="3523357" y="5541169"/>
            <a:ext cx="215646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9636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Assumed CAGR:</a:t>
            </a:r>
            <a:endParaRPr lang="en-US" sz="1050" dirty="0"/>
          </a:p>
        </p:txBody>
      </p:sp>
      <p:sp>
        <p:nvSpPr>
          <p:cNvPr id="25" name="SK-4-text-24"/>
          <p:cNvSpPr/>
          <p:nvPr/>
        </p:nvSpPr>
        <p:spPr>
          <a:xfrm>
            <a:off x="3523357" y="5746998"/>
            <a:ext cx="157734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3D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~10%</a:t>
            </a:r>
            <a:endParaRPr lang="en-US" sz="1800" dirty="0"/>
          </a:p>
        </p:txBody>
      </p:sp>
      <p:sp>
        <p:nvSpPr>
          <p:cNvPr id="26" name="SK-4-text-25"/>
          <p:cNvSpPr/>
          <p:nvPr/>
        </p:nvSpPr>
        <p:spPr>
          <a:xfrm>
            <a:off x="426690" y="6371034"/>
            <a:ext cx="1176531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9636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Figures are directional investor forecast assumptions; revenue target reflects SOM ramp.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65999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82" y="459432"/>
            <a:ext cx="109686" cy="383977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282" y="1460748"/>
            <a:ext cx="4498777" cy="1179463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282" y="2729359"/>
            <a:ext cx="4498777" cy="1165771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282" y="3957042"/>
            <a:ext cx="4498777" cy="1186309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2282" y="5246340"/>
            <a:ext cx="4498777" cy="1145232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76565" y="1474440"/>
            <a:ext cx="6327577" cy="3230017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76565" y="5040511"/>
            <a:ext cx="6266557" cy="1200150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08229" y="5314950"/>
            <a:ext cx="14288" cy="665113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20494" y="5335488"/>
            <a:ext cx="560784" cy="603498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75577" y="2962573"/>
            <a:ext cx="511969" cy="335905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29773" y="3154561"/>
            <a:ext cx="511969" cy="329059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2988" y="5404098"/>
            <a:ext cx="767953" cy="809179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2988" y="4142184"/>
            <a:ext cx="767953" cy="816025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2988" y="2893963"/>
            <a:ext cx="767953" cy="802332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2988" y="1639044"/>
            <a:ext cx="767953" cy="802332"/>
          </a:xfrm>
          <a:prstGeom prst="rect">
            <a:avLst/>
          </a:prstGeom>
        </p:spPr>
      </p:pic>
      <p:sp>
        <p:nvSpPr>
          <p:cNvPr id="19" name="SK-5-text-18"/>
          <p:cNvSpPr/>
          <p:nvPr/>
        </p:nvSpPr>
        <p:spPr>
          <a:xfrm>
            <a:off x="621655" y="418207"/>
            <a:ext cx="1045845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A2E3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Strategic Assumptions</a:t>
            </a:r>
            <a:endParaRPr lang="en-US" sz="2700" dirty="0"/>
          </a:p>
        </p:txBody>
      </p:sp>
      <p:sp>
        <p:nvSpPr>
          <p:cNvPr id="20" name="SK-5-text-19"/>
          <p:cNvSpPr/>
          <p:nvPr/>
        </p:nvSpPr>
        <p:spPr>
          <a:xfrm>
            <a:off x="390079" y="994321"/>
            <a:ext cx="114014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Core business assumptions behind the ten-year forecast.</a:t>
            </a:r>
            <a:endParaRPr lang="en-US" sz="1350" dirty="0"/>
          </a:p>
        </p:txBody>
      </p:sp>
      <p:sp>
        <p:nvSpPr>
          <p:cNvPr id="21" name="SK-5-text-20"/>
          <p:cNvSpPr/>
          <p:nvPr/>
        </p:nvSpPr>
        <p:spPr>
          <a:xfrm>
            <a:off x="1475184" y="1611511"/>
            <a:ext cx="135636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D95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Pricing</a:t>
            </a:r>
            <a:endParaRPr lang="en-US" sz="1200" dirty="0"/>
          </a:p>
        </p:txBody>
      </p:sp>
      <p:sp>
        <p:nvSpPr>
          <p:cNvPr id="22" name="SK-5-text-21"/>
          <p:cNvSpPr/>
          <p:nvPr/>
        </p:nvSpPr>
        <p:spPr>
          <a:xfrm>
            <a:off x="1475184" y="1933873"/>
            <a:ext cx="68008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2E3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$14 per packet held constant</a:t>
            </a:r>
            <a:endParaRPr lang="en-US" sz="1500" dirty="0"/>
          </a:p>
        </p:txBody>
      </p:sp>
      <p:sp>
        <p:nvSpPr>
          <p:cNvPr id="23" name="SK-5-text-22"/>
          <p:cNvSpPr/>
          <p:nvPr/>
        </p:nvSpPr>
        <p:spPr>
          <a:xfrm>
            <a:off x="1475184" y="2304157"/>
            <a:ext cx="51968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inflation adjustment modeled.</a:t>
            </a:r>
            <a:endParaRPr lang="en-US" sz="1050" dirty="0"/>
          </a:p>
        </p:txBody>
      </p:sp>
      <p:sp>
        <p:nvSpPr>
          <p:cNvPr id="24" name="SK-5-text-23"/>
          <p:cNvSpPr/>
          <p:nvPr/>
        </p:nvSpPr>
        <p:spPr>
          <a:xfrm>
            <a:off x="1475184" y="2873425"/>
            <a:ext cx="24536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D95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Manufacturing</a:t>
            </a:r>
            <a:endParaRPr lang="en-US" sz="1200" dirty="0"/>
          </a:p>
        </p:txBody>
      </p:sp>
      <p:sp>
        <p:nvSpPr>
          <p:cNvPr id="25" name="SK-5-text-24"/>
          <p:cNvSpPr/>
          <p:nvPr/>
        </p:nvSpPr>
        <p:spPr>
          <a:xfrm>
            <a:off x="1475184" y="3195786"/>
            <a:ext cx="75628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2E3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$5 cost per packet held constant</a:t>
            </a:r>
            <a:endParaRPr lang="en-US" sz="1500" dirty="0"/>
          </a:p>
        </p:txBody>
      </p:sp>
      <p:sp>
        <p:nvSpPr>
          <p:cNvPr id="26" name="SK-5-text-25"/>
          <p:cNvSpPr/>
          <p:nvPr/>
        </p:nvSpPr>
        <p:spPr>
          <a:xfrm>
            <a:off x="1475184" y="3566071"/>
            <a:ext cx="82372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scale efficiency assumed; conservative baseline.</a:t>
            </a:r>
            <a:endParaRPr lang="en-US" sz="1050" dirty="0"/>
          </a:p>
        </p:txBody>
      </p:sp>
      <p:sp>
        <p:nvSpPr>
          <p:cNvPr id="27" name="SK-5-text-26"/>
          <p:cNvSpPr/>
          <p:nvPr/>
        </p:nvSpPr>
        <p:spPr>
          <a:xfrm>
            <a:off x="1475184" y="4128492"/>
            <a:ext cx="26365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D95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Forecast Basis</a:t>
            </a:r>
            <a:endParaRPr lang="en-US" sz="1200" dirty="0"/>
          </a:p>
        </p:txBody>
      </p:sp>
      <p:sp>
        <p:nvSpPr>
          <p:cNvPr id="28" name="SK-5-text-27"/>
          <p:cNvSpPr/>
          <p:nvPr/>
        </p:nvSpPr>
        <p:spPr>
          <a:xfrm>
            <a:off x="1475184" y="4457700"/>
            <a:ext cx="39814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2E3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Gross profit only</a:t>
            </a:r>
            <a:endParaRPr lang="en-US" sz="1500" dirty="0"/>
          </a:p>
        </p:txBody>
      </p:sp>
      <p:sp>
        <p:nvSpPr>
          <p:cNvPr id="29" name="SK-5-text-28"/>
          <p:cNvSpPr/>
          <p:nvPr/>
        </p:nvSpPr>
        <p:spPr>
          <a:xfrm>
            <a:off x="1475184" y="4800600"/>
            <a:ext cx="75971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Marketing and operating costs are not deducted.</a:t>
            </a:r>
            <a:endParaRPr lang="en-US" sz="1050" dirty="0"/>
          </a:p>
        </p:txBody>
      </p:sp>
      <p:sp>
        <p:nvSpPr>
          <p:cNvPr id="30" name="SK-5-text-29"/>
          <p:cNvSpPr/>
          <p:nvPr/>
        </p:nvSpPr>
        <p:spPr>
          <a:xfrm>
            <a:off x="1475184" y="5390257"/>
            <a:ext cx="24536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D95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Demand Metric</a:t>
            </a:r>
            <a:endParaRPr lang="en-US" sz="1200" dirty="0"/>
          </a:p>
        </p:txBody>
      </p:sp>
      <p:sp>
        <p:nvSpPr>
          <p:cNvPr id="31" name="SK-5-text-30"/>
          <p:cNvSpPr/>
          <p:nvPr/>
        </p:nvSpPr>
        <p:spPr>
          <a:xfrm>
            <a:off x="1475184" y="5705773"/>
            <a:ext cx="53530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2E3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Net retail packets sold</a:t>
            </a:r>
            <a:endParaRPr lang="en-US" sz="1500" dirty="0"/>
          </a:p>
        </p:txBody>
      </p:sp>
      <p:sp>
        <p:nvSpPr>
          <p:cNvPr id="32" name="SK-5-text-31"/>
          <p:cNvSpPr/>
          <p:nvPr/>
        </p:nvSpPr>
        <p:spPr>
          <a:xfrm>
            <a:off x="1475184" y="6076057"/>
            <a:ext cx="40233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D2C and retail combined.</a:t>
            </a:r>
            <a:endParaRPr lang="en-US" sz="1050" dirty="0"/>
          </a:p>
        </p:txBody>
      </p:sp>
      <p:sp>
        <p:nvSpPr>
          <p:cNvPr id="33" name="SK-5-text-32"/>
          <p:cNvSpPr/>
          <p:nvPr/>
        </p:nvSpPr>
        <p:spPr>
          <a:xfrm>
            <a:off x="5620494" y="2962573"/>
            <a:ext cx="22117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A2E3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Years 1–3</a:t>
            </a:r>
            <a:endParaRPr lang="en-US" sz="1350" dirty="0"/>
          </a:p>
        </p:txBody>
      </p:sp>
      <p:sp>
        <p:nvSpPr>
          <p:cNvPr id="34" name="SK-5-text-33"/>
          <p:cNvSpPr/>
          <p:nvPr/>
        </p:nvSpPr>
        <p:spPr>
          <a:xfrm>
            <a:off x="5608290" y="3360390"/>
            <a:ext cx="31032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D95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D2C e-commerce</a:t>
            </a:r>
            <a:endParaRPr lang="en-US" sz="1350" dirty="0"/>
          </a:p>
        </p:txBody>
      </p:sp>
      <p:sp>
        <p:nvSpPr>
          <p:cNvPr id="35" name="SK-5-text-34"/>
          <p:cNvSpPr/>
          <p:nvPr/>
        </p:nvSpPr>
        <p:spPr>
          <a:xfrm>
            <a:off x="5498455" y="3785592"/>
            <a:ext cx="45567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Influencers · early adopters</a:t>
            </a:r>
            <a:endParaRPr lang="en-US" sz="1050" dirty="0"/>
          </a:p>
        </p:txBody>
      </p:sp>
      <p:sp>
        <p:nvSpPr>
          <p:cNvPr id="36" name="SK-5-text-35"/>
          <p:cNvSpPr/>
          <p:nvPr/>
        </p:nvSpPr>
        <p:spPr>
          <a:xfrm>
            <a:off x="8046690" y="2626519"/>
            <a:ext cx="22117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A2E3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Years 3–6</a:t>
            </a:r>
            <a:endParaRPr lang="en-US" sz="1350" dirty="0"/>
          </a:p>
        </p:txBody>
      </p:sp>
      <p:sp>
        <p:nvSpPr>
          <p:cNvPr id="37" name="SK-5-text-36"/>
          <p:cNvSpPr/>
          <p:nvPr/>
        </p:nvSpPr>
        <p:spPr>
          <a:xfrm>
            <a:off x="7936855" y="3065413"/>
            <a:ext cx="107275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D95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Pharmacy &amp;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D95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health retail</a:t>
            </a:r>
            <a:endParaRPr lang="en-US" sz="1350" dirty="0"/>
          </a:p>
        </p:txBody>
      </p:sp>
      <p:sp>
        <p:nvSpPr>
          <p:cNvPr id="38" name="SK-5-text-37"/>
          <p:cNvSpPr/>
          <p:nvPr/>
        </p:nvSpPr>
        <p:spPr>
          <a:xfrm>
            <a:off x="7900392" y="3716982"/>
            <a:ext cx="115818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Pilot retail to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chain expansion</a:t>
            </a:r>
            <a:endParaRPr lang="en-US" sz="1200" dirty="0"/>
          </a:p>
        </p:txBody>
      </p:sp>
      <p:sp>
        <p:nvSpPr>
          <p:cNvPr id="39" name="SK-5-text-38"/>
          <p:cNvSpPr/>
          <p:nvPr/>
        </p:nvSpPr>
        <p:spPr>
          <a:xfrm>
            <a:off x="10168086" y="2592288"/>
            <a:ext cx="202391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A2E3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Years 5–10</a:t>
            </a:r>
            <a:endParaRPr lang="en-US" sz="1350" dirty="0"/>
          </a:p>
        </p:txBody>
      </p:sp>
      <p:sp>
        <p:nvSpPr>
          <p:cNvPr id="40" name="SK-5-text-39"/>
          <p:cNvSpPr/>
          <p:nvPr/>
        </p:nvSpPr>
        <p:spPr>
          <a:xfrm>
            <a:off x="10046196" y="3017490"/>
            <a:ext cx="1170384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D95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International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D95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distribution</a:t>
            </a:r>
            <a:endParaRPr lang="en-US" sz="1350" dirty="0"/>
          </a:p>
        </p:txBody>
      </p:sp>
      <p:sp>
        <p:nvSpPr>
          <p:cNvPr id="41" name="SK-5-text-40"/>
          <p:cNvSpPr/>
          <p:nvPr/>
        </p:nvSpPr>
        <p:spPr>
          <a:xfrm>
            <a:off x="10119271" y="3668911"/>
            <a:ext cx="1048494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EU · Australia ·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Asia-Pacific</a:t>
            </a:r>
            <a:endParaRPr lang="en-US" sz="1200" dirty="0"/>
          </a:p>
        </p:txBody>
      </p:sp>
      <p:sp>
        <p:nvSpPr>
          <p:cNvPr id="42" name="SK-5-text-41"/>
          <p:cNvSpPr/>
          <p:nvPr/>
        </p:nvSpPr>
        <p:spPr>
          <a:xfrm>
            <a:off x="6461671" y="5253186"/>
            <a:ext cx="4730353" cy="7749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Model intentionally avoids aggressive upside: no competitor</a:t>
            </a:r>
            <a:endParaRPr lang="en-US" sz="1200" dirty="0"/>
          </a:p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replication, no manufacturing scale savings, and no</a:t>
            </a:r>
            <a:endParaRPr lang="en-US" sz="1200" dirty="0"/>
          </a:p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price increases.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97346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90" y="125127"/>
            <a:ext cx="11988265" cy="6641433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984" y="246757"/>
            <a:ext cx="121890" cy="68580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2486" y="1302990"/>
            <a:ext cx="8424565" cy="531495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9655" y="5901184"/>
            <a:ext cx="8095357" cy="61719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9591" y="6048673"/>
            <a:ext cx="9525" cy="246757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87991" y="6048673"/>
            <a:ext cx="9525" cy="246757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9373" y="4841677"/>
            <a:ext cx="3048000" cy="1824186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738438"/>
            <a:ext cx="2255490" cy="9525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753296"/>
            <a:ext cx="2255490" cy="9525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7169" y="4793605"/>
            <a:ext cx="3011424" cy="1832782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7169" y="4793605"/>
            <a:ext cx="527602" cy="458159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4771" y="4793605"/>
            <a:ext cx="1040767" cy="458159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75538" y="4793605"/>
            <a:ext cx="1443055" cy="458159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7169" y="5251764"/>
            <a:ext cx="527602" cy="458159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4771" y="5251764"/>
            <a:ext cx="1040767" cy="458159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75538" y="5251764"/>
            <a:ext cx="1443055" cy="458159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7169" y="5709924"/>
            <a:ext cx="527602" cy="458159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4771" y="5709924"/>
            <a:ext cx="1040767" cy="458159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75538" y="5709924"/>
            <a:ext cx="1443055" cy="458159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681859" y="1851571"/>
            <a:ext cx="8107561" cy="3737521"/>
          </a:xfrm>
          <a:prstGeom prst="rect">
            <a:avLst/>
          </a:prstGeom>
        </p:spPr>
      </p:pic>
      <p:sp>
        <p:nvSpPr>
          <p:cNvPr id="23" name="SK-6-text-22"/>
          <p:cNvSpPr/>
          <p:nvPr/>
        </p:nvSpPr>
        <p:spPr>
          <a:xfrm>
            <a:off x="169069" y="4793605"/>
            <a:ext cx="603802" cy="4581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1F2937"/>
                </a:solidFill>
              </a:rPr>
              <a:t>Year</a:t>
            </a:r>
            <a:endParaRPr lang="en-US" sz="1125" dirty="0"/>
          </a:p>
        </p:txBody>
      </p:sp>
      <p:sp>
        <p:nvSpPr>
          <p:cNvPr id="24" name="SK-6-text-23"/>
          <p:cNvSpPr/>
          <p:nvPr/>
        </p:nvSpPr>
        <p:spPr>
          <a:xfrm>
            <a:off x="696671" y="4793605"/>
            <a:ext cx="1116967" cy="4581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1F2937"/>
                </a:solidFill>
              </a:rPr>
              <a:t>Revenue</a:t>
            </a:r>
            <a:endParaRPr lang="en-US" sz="1125" dirty="0"/>
          </a:p>
        </p:txBody>
      </p:sp>
      <p:sp>
        <p:nvSpPr>
          <p:cNvPr id="25" name="SK-6-text-24"/>
          <p:cNvSpPr/>
          <p:nvPr/>
        </p:nvSpPr>
        <p:spPr>
          <a:xfrm>
            <a:off x="1737438" y="4793605"/>
            <a:ext cx="1519255" cy="4581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1F2937"/>
                </a:solidFill>
              </a:rPr>
              <a:t>Gross Profit</a:t>
            </a:r>
            <a:endParaRPr lang="en-US" sz="1125" dirty="0"/>
          </a:p>
        </p:txBody>
      </p:sp>
      <p:sp>
        <p:nvSpPr>
          <p:cNvPr id="26" name="SK-6-text-25"/>
          <p:cNvSpPr/>
          <p:nvPr/>
        </p:nvSpPr>
        <p:spPr>
          <a:xfrm>
            <a:off x="169069" y="5251764"/>
            <a:ext cx="603802" cy="4581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1F2937"/>
                </a:solidFill>
              </a:rPr>
              <a:t>Y1</a:t>
            </a:r>
            <a:endParaRPr lang="en-US" sz="1125" dirty="0"/>
          </a:p>
        </p:txBody>
      </p:sp>
      <p:sp>
        <p:nvSpPr>
          <p:cNvPr id="27" name="SK-6-text-26"/>
          <p:cNvSpPr/>
          <p:nvPr/>
        </p:nvSpPr>
        <p:spPr>
          <a:xfrm>
            <a:off x="696671" y="5251764"/>
            <a:ext cx="1116967" cy="4581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1F2937"/>
                </a:solidFill>
              </a:rPr>
              <a:t>$0.47M</a:t>
            </a:r>
            <a:endParaRPr lang="en-US" sz="1125" dirty="0"/>
          </a:p>
        </p:txBody>
      </p:sp>
      <p:sp>
        <p:nvSpPr>
          <p:cNvPr id="28" name="SK-6-text-27"/>
          <p:cNvSpPr/>
          <p:nvPr/>
        </p:nvSpPr>
        <p:spPr>
          <a:xfrm>
            <a:off x="1737438" y="5251764"/>
            <a:ext cx="1519255" cy="4581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1F2937"/>
                </a:solidFill>
              </a:rPr>
              <a:t>$0.30M</a:t>
            </a:r>
            <a:endParaRPr lang="en-US" sz="1125" dirty="0"/>
          </a:p>
        </p:txBody>
      </p:sp>
      <p:sp>
        <p:nvSpPr>
          <p:cNvPr id="29" name="SK-6-text-28"/>
          <p:cNvSpPr/>
          <p:nvPr/>
        </p:nvSpPr>
        <p:spPr>
          <a:xfrm>
            <a:off x="169069" y="5709924"/>
            <a:ext cx="603802" cy="4581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1F2937"/>
                </a:solidFill>
              </a:rPr>
              <a:t>Y5</a:t>
            </a:r>
            <a:endParaRPr lang="en-US" sz="1125" dirty="0"/>
          </a:p>
        </p:txBody>
      </p:sp>
      <p:sp>
        <p:nvSpPr>
          <p:cNvPr id="30" name="SK-6-text-29"/>
          <p:cNvSpPr/>
          <p:nvPr/>
        </p:nvSpPr>
        <p:spPr>
          <a:xfrm>
            <a:off x="696671" y="5709924"/>
            <a:ext cx="1116967" cy="4581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1F2937"/>
                </a:solidFill>
              </a:rPr>
              <a:t>$13M</a:t>
            </a:r>
            <a:endParaRPr lang="en-US" sz="1125" dirty="0"/>
          </a:p>
        </p:txBody>
      </p:sp>
      <p:sp>
        <p:nvSpPr>
          <p:cNvPr id="31" name="SK-6-text-30"/>
          <p:cNvSpPr/>
          <p:nvPr/>
        </p:nvSpPr>
        <p:spPr>
          <a:xfrm>
            <a:off x="1737438" y="5709924"/>
            <a:ext cx="1519255" cy="4581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1F2937"/>
                </a:solidFill>
              </a:rPr>
              <a:t>$8.4M</a:t>
            </a:r>
            <a:endParaRPr lang="en-US" sz="1125" dirty="0"/>
          </a:p>
        </p:txBody>
      </p:sp>
      <p:sp>
        <p:nvSpPr>
          <p:cNvPr id="32" name="SK-6-text-31"/>
          <p:cNvSpPr/>
          <p:nvPr/>
        </p:nvSpPr>
        <p:spPr>
          <a:xfrm>
            <a:off x="169069" y="6168083"/>
            <a:ext cx="603802" cy="458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1F2937"/>
                </a:solidFill>
              </a:rPr>
              <a:t>Y10</a:t>
            </a:r>
            <a:endParaRPr lang="en-US" sz="1125" dirty="0"/>
          </a:p>
        </p:txBody>
      </p:sp>
      <p:sp>
        <p:nvSpPr>
          <p:cNvPr id="33" name="SK-6-text-32"/>
          <p:cNvSpPr/>
          <p:nvPr/>
        </p:nvSpPr>
        <p:spPr>
          <a:xfrm>
            <a:off x="696671" y="6168083"/>
            <a:ext cx="1116967" cy="458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1F2937"/>
                </a:solidFill>
              </a:rPr>
              <a:t>$90M</a:t>
            </a:r>
            <a:endParaRPr lang="en-US" sz="1125" dirty="0"/>
          </a:p>
        </p:txBody>
      </p:sp>
      <p:sp>
        <p:nvSpPr>
          <p:cNvPr id="34" name="SK-6-text-33"/>
          <p:cNvSpPr/>
          <p:nvPr/>
        </p:nvSpPr>
        <p:spPr>
          <a:xfrm>
            <a:off x="1737438" y="6168083"/>
            <a:ext cx="1519255" cy="458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1F2937"/>
                </a:solidFill>
              </a:rPr>
              <a:t>$57.9M</a:t>
            </a:r>
            <a:endParaRPr lang="en-US" sz="1125" dirty="0"/>
          </a:p>
        </p:txBody>
      </p:sp>
      <p:sp>
        <p:nvSpPr>
          <p:cNvPr id="35" name="SK-6-text-34"/>
          <p:cNvSpPr/>
          <p:nvPr/>
        </p:nvSpPr>
        <p:spPr>
          <a:xfrm>
            <a:off x="548580" y="253603"/>
            <a:ext cx="1034129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21333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Ten Year Financial Forecast</a:t>
            </a:r>
            <a:endParaRPr lang="en-US" sz="2475" dirty="0"/>
          </a:p>
        </p:txBody>
      </p:sp>
      <p:sp>
        <p:nvSpPr>
          <p:cNvPr id="36" name="SK-6-text-35"/>
          <p:cNvSpPr/>
          <p:nvPr/>
        </p:nvSpPr>
        <p:spPr>
          <a:xfrm>
            <a:off x="548580" y="747415"/>
            <a:ext cx="116434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decade-long projection showing growth from $470K in Year 1 to $90M in annual revenue by Year 10.</a:t>
            </a:r>
            <a:endParaRPr lang="en-US" sz="1350" dirty="0"/>
          </a:p>
        </p:txBody>
      </p:sp>
      <p:sp>
        <p:nvSpPr>
          <p:cNvPr id="37" name="SK-6-text-36"/>
          <p:cNvSpPr/>
          <p:nvPr/>
        </p:nvSpPr>
        <p:spPr>
          <a:xfrm>
            <a:off x="548580" y="1426369"/>
            <a:ext cx="35833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1333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Forecast snapshot</a:t>
            </a:r>
            <a:endParaRPr lang="en-US" sz="1350" dirty="0"/>
          </a:p>
        </p:txBody>
      </p:sp>
      <p:sp>
        <p:nvSpPr>
          <p:cNvPr id="38" name="SK-6-text-37"/>
          <p:cNvSpPr/>
          <p:nvPr/>
        </p:nvSpPr>
        <p:spPr>
          <a:xfrm>
            <a:off x="572988" y="1885950"/>
            <a:ext cx="289179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2939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$90M</a:t>
            </a:r>
            <a:endParaRPr lang="en-US" sz="3300" dirty="0"/>
          </a:p>
        </p:txBody>
      </p:sp>
      <p:sp>
        <p:nvSpPr>
          <p:cNvPr id="39" name="SK-6-text-38"/>
          <p:cNvSpPr/>
          <p:nvPr/>
        </p:nvSpPr>
        <p:spPr>
          <a:xfrm>
            <a:off x="572988" y="2386459"/>
            <a:ext cx="48920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1333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Annual revenue by Year 10</a:t>
            </a:r>
            <a:endParaRPr lang="en-US" sz="1200" dirty="0"/>
          </a:p>
        </p:txBody>
      </p:sp>
      <p:sp>
        <p:nvSpPr>
          <p:cNvPr id="40" name="SK-6-text-39"/>
          <p:cNvSpPr/>
          <p:nvPr/>
        </p:nvSpPr>
        <p:spPr>
          <a:xfrm>
            <a:off x="572988" y="2935188"/>
            <a:ext cx="423291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2939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$57.9M</a:t>
            </a:r>
            <a:endParaRPr lang="en-US" sz="3300" dirty="0"/>
          </a:p>
        </p:txBody>
      </p:sp>
      <p:sp>
        <p:nvSpPr>
          <p:cNvPr id="41" name="SK-6-text-40"/>
          <p:cNvSpPr/>
          <p:nvPr/>
        </p:nvSpPr>
        <p:spPr>
          <a:xfrm>
            <a:off x="572988" y="3408313"/>
            <a:ext cx="39776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1333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Year 10 gross profit</a:t>
            </a:r>
            <a:endParaRPr lang="en-US" sz="1200" dirty="0"/>
          </a:p>
        </p:txBody>
      </p:sp>
      <p:sp>
        <p:nvSpPr>
          <p:cNvPr id="42" name="SK-6-text-41"/>
          <p:cNvSpPr/>
          <p:nvPr/>
        </p:nvSpPr>
        <p:spPr>
          <a:xfrm>
            <a:off x="572988" y="3936355"/>
            <a:ext cx="372999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2939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64.3%</a:t>
            </a:r>
            <a:endParaRPr lang="en-US" sz="3300" dirty="0"/>
          </a:p>
        </p:txBody>
      </p:sp>
      <p:sp>
        <p:nvSpPr>
          <p:cNvPr id="43" name="SK-6-text-42"/>
          <p:cNvSpPr/>
          <p:nvPr/>
        </p:nvSpPr>
        <p:spPr>
          <a:xfrm>
            <a:off x="572988" y="4402782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1333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Constant gross margin</a:t>
            </a:r>
            <a:endParaRPr lang="en-US" sz="1200" dirty="0"/>
          </a:p>
        </p:txBody>
      </p:sp>
      <p:sp>
        <p:nvSpPr>
          <p:cNvPr id="44" name="SK-6-text-43"/>
          <p:cNvSpPr/>
          <p:nvPr/>
        </p:nvSpPr>
        <p:spPr>
          <a:xfrm>
            <a:off x="5730180" y="1501825"/>
            <a:ext cx="64618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1333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Revenue and Gross Profit Projection</a:t>
            </a:r>
            <a:endParaRPr lang="en-US" sz="1500" dirty="0"/>
          </a:p>
        </p:txBody>
      </p:sp>
      <p:sp>
        <p:nvSpPr>
          <p:cNvPr id="45" name="SK-6-text-44"/>
          <p:cNvSpPr/>
          <p:nvPr/>
        </p:nvSpPr>
        <p:spPr>
          <a:xfrm>
            <a:off x="4291459" y="6130975"/>
            <a:ext cx="42691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333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Price: $14 / packet</a:t>
            </a:r>
            <a:endParaRPr lang="en-US" sz="1350" dirty="0"/>
          </a:p>
        </p:txBody>
      </p:sp>
      <p:sp>
        <p:nvSpPr>
          <p:cNvPr id="46" name="SK-6-text-45"/>
          <p:cNvSpPr/>
          <p:nvPr/>
        </p:nvSpPr>
        <p:spPr>
          <a:xfrm>
            <a:off x="6766471" y="6130975"/>
            <a:ext cx="37204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333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COGS: $5 / packet</a:t>
            </a:r>
            <a:endParaRPr lang="en-US" sz="1350" dirty="0"/>
          </a:p>
        </p:txBody>
      </p:sp>
      <p:sp>
        <p:nvSpPr>
          <p:cNvPr id="47" name="SK-6-text-46"/>
          <p:cNvSpPr/>
          <p:nvPr/>
        </p:nvSpPr>
        <p:spPr>
          <a:xfrm>
            <a:off x="9168259" y="6000750"/>
            <a:ext cx="1853059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333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Gross profit shown before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333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marketing and OpEx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47864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52" y="120316"/>
            <a:ext cx="12026766" cy="6651057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800600"/>
            <a:ext cx="1828800" cy="205740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383977"/>
            <a:ext cx="85279" cy="939403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1789807"/>
            <a:ext cx="2621161" cy="2811661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9679" y="3437930"/>
            <a:ext cx="1621482" cy="9525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03984" y="1789807"/>
            <a:ext cx="2621161" cy="2839194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03898" y="3437930"/>
            <a:ext cx="1645890" cy="9525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44667" y="1789807"/>
            <a:ext cx="2621161" cy="284604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44580" y="3437930"/>
            <a:ext cx="1621482" cy="9525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73294" y="1789807"/>
            <a:ext cx="2633365" cy="3038029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73059" y="3437930"/>
            <a:ext cx="1621482" cy="9525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9765" y="5266879"/>
            <a:ext cx="6400800" cy="1090315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41977" y="5068044"/>
            <a:ext cx="4376886" cy="1515517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97912" y="5232648"/>
            <a:ext cx="9525" cy="1138386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00479" y="5397103"/>
            <a:ext cx="804565" cy="781794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06180" y="5383411"/>
            <a:ext cx="853380" cy="850255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03984" y="5650855"/>
            <a:ext cx="719286" cy="301675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07082" y="5383411"/>
            <a:ext cx="792361" cy="857250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033992" y="2029867"/>
            <a:ext cx="646063" cy="761107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144494" y="2064246"/>
            <a:ext cx="719286" cy="726877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340275" y="2057400"/>
            <a:ext cx="670471" cy="733723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243459" y="2043559"/>
            <a:ext cx="1024086" cy="761107"/>
          </a:xfrm>
          <a:prstGeom prst="rect">
            <a:avLst/>
          </a:prstGeom>
        </p:spPr>
      </p:pic>
      <p:sp>
        <p:nvSpPr>
          <p:cNvPr id="25" name="SK-8-text-24"/>
          <p:cNvSpPr/>
          <p:nvPr/>
        </p:nvSpPr>
        <p:spPr>
          <a:xfrm>
            <a:off x="658267" y="397669"/>
            <a:ext cx="11533733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Defensible Market Position</a:t>
            </a:r>
            <a:endParaRPr lang="en-US" sz="3450" dirty="0"/>
          </a:p>
        </p:txBody>
      </p:sp>
      <p:sp>
        <p:nvSpPr>
          <p:cNvPr id="26" name="SK-8-text-25"/>
          <p:cNvSpPr/>
          <p:nvPr/>
        </p:nvSpPr>
        <p:spPr>
          <a:xfrm>
            <a:off x="621655" y="1083469"/>
            <a:ext cx="1157034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novel delivery format turns an existing daily habit into a nutrition channel.</a:t>
            </a:r>
            <a:endParaRPr lang="en-US" sz="1575" dirty="0"/>
          </a:p>
        </p:txBody>
      </p:sp>
      <p:sp>
        <p:nvSpPr>
          <p:cNvPr id="27" name="SK-8-text-26"/>
          <p:cNvSpPr/>
          <p:nvPr/>
        </p:nvSpPr>
        <p:spPr>
          <a:xfrm>
            <a:off x="1034951" y="2983111"/>
            <a:ext cx="153858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Habit-stacking</a:t>
            </a:r>
            <a:endParaRPr lang="en-US" sz="1575" dirty="0"/>
          </a:p>
        </p:txBody>
      </p:sp>
      <p:sp>
        <p:nvSpPr>
          <p:cNvPr id="28" name="SK-8-text-27"/>
          <p:cNvSpPr/>
          <p:nvPr/>
        </p:nvSpPr>
        <p:spPr>
          <a:xfrm>
            <a:off x="707082" y="3641527"/>
            <a:ext cx="2157859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8"/>
              </a:lnSpc>
              <a:buNone/>
            </a:pPr>
            <a:r>
              <a:rPr lang="en-US" sz="12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Brushing is already</a:t>
            </a:r>
            <a:endParaRPr lang="en-US" sz="1275" dirty="0"/>
          </a:p>
          <a:p>
            <a:pPr marL="0" indent="0" algn="ctr">
              <a:lnSpc>
                <a:spcPts val="1658"/>
              </a:lnSpc>
              <a:buNone/>
            </a:pPr>
            <a:r>
              <a:rPr lang="en-US" sz="12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twice daily; supplementation</a:t>
            </a:r>
            <a:endParaRPr lang="en-US" sz="1275" dirty="0"/>
          </a:p>
          <a:p>
            <a:pPr marL="0" indent="0" algn="ctr">
              <a:lnSpc>
                <a:spcPts val="1658"/>
              </a:lnSpc>
              <a:buNone/>
            </a:pPr>
            <a:r>
              <a:rPr lang="en-US" sz="12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requires no new behavior.</a:t>
            </a:r>
            <a:endParaRPr lang="en-US" sz="1275" dirty="0"/>
          </a:p>
        </p:txBody>
      </p:sp>
      <p:sp>
        <p:nvSpPr>
          <p:cNvPr id="29" name="SK-8-text-28"/>
          <p:cNvSpPr/>
          <p:nvPr/>
        </p:nvSpPr>
        <p:spPr>
          <a:xfrm>
            <a:off x="3985468" y="2996803"/>
            <a:ext cx="138008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Format moat</a:t>
            </a:r>
            <a:endParaRPr lang="en-US" sz="1575" dirty="0"/>
          </a:p>
        </p:txBody>
      </p:sp>
      <p:sp>
        <p:nvSpPr>
          <p:cNvPr id="30" name="SK-8-text-29"/>
          <p:cNvSpPr/>
          <p:nvPr/>
        </p:nvSpPr>
        <p:spPr>
          <a:xfrm>
            <a:off x="3657600" y="3641527"/>
            <a:ext cx="2023765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8"/>
              </a:lnSpc>
              <a:buNone/>
            </a:pPr>
            <a:r>
              <a:rPr lang="en-US" sz="12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Toothpowder as protein</a:t>
            </a:r>
            <a:endParaRPr lang="en-US" sz="1275" dirty="0"/>
          </a:p>
          <a:p>
            <a:pPr marL="0" indent="0" algn="ctr">
              <a:lnSpc>
                <a:spcPts val="1658"/>
              </a:lnSpc>
              <a:buNone/>
            </a:pPr>
            <a:r>
              <a:rPr lang="en-US" sz="12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 energy delivery creates</a:t>
            </a:r>
            <a:endParaRPr lang="en-US" sz="1275" dirty="0"/>
          </a:p>
          <a:p>
            <a:pPr marL="0" indent="0" algn="ctr">
              <a:lnSpc>
                <a:spcPts val="1658"/>
              </a:lnSpc>
              <a:buNone/>
            </a:pPr>
            <a:r>
              <a:rPr lang="en-US" sz="12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patent-eligible category.</a:t>
            </a:r>
            <a:endParaRPr lang="en-US" sz="1275" dirty="0"/>
          </a:p>
        </p:txBody>
      </p:sp>
      <p:sp>
        <p:nvSpPr>
          <p:cNvPr id="31" name="SK-8-text-30"/>
          <p:cNvSpPr/>
          <p:nvPr/>
        </p:nvSpPr>
        <p:spPr>
          <a:xfrm>
            <a:off x="6484888" y="2983111"/>
            <a:ext cx="20262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Price-per-use value</a:t>
            </a:r>
            <a:endParaRPr lang="en-US" sz="1575" dirty="0"/>
          </a:p>
        </p:txBody>
      </p:sp>
      <p:sp>
        <p:nvSpPr>
          <p:cNvPr id="32" name="SK-8-text-31"/>
          <p:cNvSpPr/>
          <p:nvPr/>
        </p:nvSpPr>
        <p:spPr>
          <a:xfrm>
            <a:off x="6412855" y="3634680"/>
            <a:ext cx="2145655" cy="7268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8"/>
              </a:lnSpc>
              <a:buNone/>
            </a:pPr>
            <a:r>
              <a:rPr lang="en-US" sz="12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About $0.23 per use</a:t>
            </a:r>
            <a:endParaRPr lang="en-US" sz="1275" dirty="0"/>
          </a:p>
          <a:p>
            <a:pPr marL="0" indent="0" algn="ctr">
              <a:lnSpc>
                <a:spcPts val="1658"/>
              </a:lnSpc>
              <a:buNone/>
            </a:pPr>
            <a:r>
              <a:rPr lang="en-US" sz="12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versus typical supplement</a:t>
            </a:r>
            <a:endParaRPr lang="en-US" sz="1275" dirty="0"/>
          </a:p>
          <a:p>
            <a:pPr marL="0" indent="0" algn="ctr">
              <a:lnSpc>
                <a:spcPts val="1658"/>
              </a:lnSpc>
              <a:buNone/>
            </a:pPr>
            <a:r>
              <a:rPr lang="en-US" sz="12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servings at higher daily cost.</a:t>
            </a:r>
            <a:endParaRPr lang="en-US" sz="1275" dirty="0"/>
          </a:p>
        </p:txBody>
      </p:sp>
      <p:sp>
        <p:nvSpPr>
          <p:cNvPr id="33" name="SK-8-text-32"/>
          <p:cNvSpPr/>
          <p:nvPr/>
        </p:nvSpPr>
        <p:spPr>
          <a:xfrm>
            <a:off x="9288959" y="2983111"/>
            <a:ext cx="208716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Regulatory pathway</a:t>
            </a:r>
            <a:endParaRPr lang="en-US" sz="1575" dirty="0"/>
          </a:p>
        </p:txBody>
      </p:sp>
      <p:sp>
        <p:nvSpPr>
          <p:cNvPr id="34" name="SK-8-text-33"/>
          <p:cNvSpPr/>
          <p:nvPr/>
        </p:nvSpPr>
        <p:spPr>
          <a:xfrm>
            <a:off x="9302353" y="3641527"/>
            <a:ext cx="2060377" cy="9463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8"/>
              </a:lnSpc>
              <a:buNone/>
            </a:pPr>
            <a:r>
              <a:rPr lang="en-US" sz="12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Positioned as an oral</a:t>
            </a:r>
            <a:endParaRPr lang="en-US" sz="1275" dirty="0"/>
          </a:p>
          <a:p>
            <a:pPr marL="0" indent="0" algn="ctr">
              <a:lnSpc>
                <a:spcPts val="1658"/>
              </a:lnSpc>
              <a:buNone/>
            </a:pPr>
            <a:r>
              <a:rPr lang="en-US" sz="12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supplement rather than a</a:t>
            </a:r>
            <a:endParaRPr lang="en-US" sz="1275" dirty="0"/>
          </a:p>
          <a:p>
            <a:pPr marL="0" indent="0" algn="ctr">
              <a:lnSpc>
                <a:spcPts val="1658"/>
              </a:lnSpc>
              <a:buNone/>
            </a:pPr>
            <a:r>
              <a:rPr lang="en-US" sz="12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drug, with market-specific</a:t>
            </a:r>
            <a:endParaRPr lang="en-US" sz="1275" dirty="0"/>
          </a:p>
          <a:p>
            <a:pPr marL="0" indent="0" algn="ctr">
              <a:lnSpc>
                <a:spcPts val="1658"/>
              </a:lnSpc>
              <a:buNone/>
            </a:pPr>
            <a:r>
              <a:rPr lang="en-US" sz="12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review.</a:t>
            </a:r>
            <a:endParaRPr lang="en-US" sz="1275" dirty="0"/>
          </a:p>
        </p:txBody>
      </p:sp>
      <p:sp>
        <p:nvSpPr>
          <p:cNvPr id="35" name="SK-8-text-34"/>
          <p:cNvSpPr/>
          <p:nvPr/>
        </p:nvSpPr>
        <p:spPr>
          <a:xfrm>
            <a:off x="1633686" y="5479405"/>
            <a:ext cx="1462980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Traditional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supplement: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prepare + consume</a:t>
            </a:r>
            <a:endParaRPr lang="en-US" sz="1275" dirty="0"/>
          </a:p>
        </p:txBody>
      </p:sp>
      <p:sp>
        <p:nvSpPr>
          <p:cNvPr id="36" name="SK-8-text-35"/>
          <p:cNvSpPr/>
          <p:nvPr/>
        </p:nvSpPr>
        <p:spPr>
          <a:xfrm>
            <a:off x="5169396" y="5623471"/>
            <a:ext cx="1511796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PROTEITH: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brush + supplement</a:t>
            </a:r>
            <a:endParaRPr lang="en-US" sz="1275" dirty="0"/>
          </a:p>
        </p:txBody>
      </p:sp>
      <p:sp>
        <p:nvSpPr>
          <p:cNvPr id="37" name="SK-8-text-36"/>
          <p:cNvSpPr/>
          <p:nvPr/>
        </p:nvSpPr>
        <p:spPr>
          <a:xfrm>
            <a:off x="8509992" y="5225653"/>
            <a:ext cx="368200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79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Investor takeaway</a:t>
            </a:r>
            <a:endParaRPr lang="en-US" sz="1950" dirty="0"/>
          </a:p>
        </p:txBody>
      </p:sp>
      <p:sp>
        <p:nvSpPr>
          <p:cNvPr id="38" name="SK-8-text-37"/>
          <p:cNvSpPr/>
          <p:nvPr/>
        </p:nvSpPr>
        <p:spPr>
          <a:xfrm>
            <a:off x="8497788" y="5623471"/>
            <a:ext cx="2608957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PROTEITH competes on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behavior change, not just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ingredient formulation.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955792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2165</Words>
  <Application>Microsoft Office PowerPoint</Application>
  <PresentationFormat>Widescreen</PresentationFormat>
  <Paragraphs>515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Inter</vt:lpstr>
      <vt:lpstr>Open Sans</vt:lpstr>
      <vt:lpstr>Arial</vt:lpstr>
      <vt:lpstr>Trebuchet MS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Vincent Johnson</cp:lastModifiedBy>
  <cp:revision>12</cp:revision>
  <dcterms:created xsi:type="dcterms:W3CDTF">2026-07-02T21:08:07Z</dcterms:created>
  <dcterms:modified xsi:type="dcterms:W3CDTF">2026-07-15T12:40:43Z</dcterms:modified>
</cp:coreProperties>
</file>